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22.xml" ContentType="application/vnd.openxmlformats-officedocument.presentationml.slide+xml"/>
  <Override PartName="/ppt/theme/theme2.xml" ContentType="application/vnd.openxmlformats-officedocument.theme+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1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1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3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slides/slide26.xml" ContentType="application/vnd.openxmlformats-officedocument.presentationml.slide+xml"/>
  <Override PartName="/ppt/slideMasters/slideMaster1.xml" ContentType="application/vnd.openxmlformats-officedocument.presentationml.slideMaster+xml"/>
  <Override PartName="/ppt/viewProps.xml" ContentType="application/vnd.openxmlformats-officedocument.presentationml.viewProps+xml"/>
  <Override PartName="/ppt/slides/slide25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Default Extension="png" ContentType="image/pn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ppt/slides/slide8.xml" ContentType="application/vnd.openxmlformats-officedocument.presentationml.slide+xml"/>
  <Override PartName="/ppt/slides/slide15.xml" ContentType="application/vnd.openxmlformats-officedocument.presentationml.slide+xml"/>
  <Default Extension="bin" ContentType="application/vnd.openxmlformats-officedocument.presentationml.printerSettings"/>
  <Default Extension="rels" ContentType="application/vnd.openxmlformats-package.relationships+xml"/>
  <Override PartName="/ppt/slides/slide9.xml" ContentType="application/vnd.openxmlformats-officedocument.presentationml.slide+xml"/>
  <Override PartName="/ppt/slides/slide24.xml" ContentType="application/vnd.openxmlformats-officedocument.presentationml.slide+xml"/>
  <Override PartName="/ppt/slides/slide6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pdf" ContentType="application/pdf"/>
  <Override PartName="/ppt/slides/slide19.xml" ContentType="application/vnd.openxmlformats-officedocument.presentationml.slide+xml"/>
  <Override PartName="/ppt/slides/slide1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60" r:id="rId1"/>
  </p:sldMasterIdLst>
  <p:notesMasterIdLst>
    <p:notesMasterId r:id="rId28"/>
  </p:notesMasterIdLst>
  <p:sldIdLst>
    <p:sldId id="256" r:id="rId2"/>
    <p:sldId id="257" r:id="rId3"/>
    <p:sldId id="258" r:id="rId4"/>
    <p:sldId id="277" r:id="rId5"/>
    <p:sldId id="259" r:id="rId6"/>
    <p:sldId id="260" r:id="rId7"/>
    <p:sldId id="261" r:id="rId8"/>
    <p:sldId id="278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9" r:id="rId20"/>
    <p:sldId id="272" r:id="rId21"/>
    <p:sldId id="274" r:id="rId22"/>
    <p:sldId id="276" r:id="rId23"/>
    <p:sldId id="275" r:id="rId24"/>
    <p:sldId id="282" r:id="rId25"/>
    <p:sldId id="281" r:id="rId26"/>
    <p:sldId id="280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00D30E"/>
    <a:srgbClr val="008D09"/>
    <a:srgbClr val="03FF15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Comments="0">
  <p:normalViewPr>
    <p:restoredLeft sz="23923" autoAdjust="0"/>
    <p:restoredTop sz="94660"/>
  </p:normalViewPr>
  <p:slideViewPr>
    <p:cSldViewPr snapToGrid="0" snapToObjects="1">
      <p:cViewPr>
        <p:scale>
          <a:sx n="75" d="100"/>
          <a:sy n="75" d="100"/>
        </p:scale>
        <p:origin x="-832" y="-2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1" Type="http://schemas.openxmlformats.org/officeDocument/2006/relationships/viewProps" Target="viewProps.xml"/><Relationship Id="rId7" Type="http://schemas.openxmlformats.org/officeDocument/2006/relationships/slide" Target="slides/slide6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32" Type="http://schemas.openxmlformats.org/officeDocument/2006/relationships/theme" Target="theme/theme1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7" Type="http://schemas.openxmlformats.org/officeDocument/2006/relationships/slide" Target="slides/slide26.xml"/><Relationship Id="rId14" Type="http://schemas.openxmlformats.org/officeDocument/2006/relationships/slide" Target="slides/slide13.xml"/><Relationship Id="rId23" Type="http://schemas.openxmlformats.org/officeDocument/2006/relationships/slide" Target="slides/slide22.xml"/><Relationship Id="rId4" Type="http://schemas.openxmlformats.org/officeDocument/2006/relationships/slide" Target="slides/slide3.xml"/><Relationship Id="rId28" Type="http://schemas.openxmlformats.org/officeDocument/2006/relationships/notesMaster" Target="notesMasters/notesMaster1.xml"/><Relationship Id="rId26" Type="http://schemas.openxmlformats.org/officeDocument/2006/relationships/slide" Target="slides/slide25.xml"/><Relationship Id="rId30" Type="http://schemas.openxmlformats.org/officeDocument/2006/relationships/presProps" Target="presProps.xml"/><Relationship Id="rId11" Type="http://schemas.openxmlformats.org/officeDocument/2006/relationships/slide" Target="slides/slide10.xml"/><Relationship Id="rId29" Type="http://schemas.openxmlformats.org/officeDocument/2006/relationships/printerSettings" Target="printerSettings/printerSettings1.bin"/><Relationship Id="rId6" Type="http://schemas.openxmlformats.org/officeDocument/2006/relationships/slide" Target="slides/slide5.xml"/><Relationship Id="rId16" Type="http://schemas.openxmlformats.org/officeDocument/2006/relationships/slide" Target="slides/slide15.xml"/><Relationship Id="rId3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2" Type="http://schemas.openxmlformats.org/officeDocument/2006/relationships/slide" Target="slides/slide21.xml"/><Relationship Id="rId21" Type="http://schemas.openxmlformats.org/officeDocument/2006/relationships/slide" Target="slides/slide20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B0CDDB-8D54-6E40-829D-24F9602F7F2A}" type="datetimeFigureOut">
              <a:rPr lang="en-US" smtClean="0"/>
              <a:pPr/>
              <a:t>12/21/10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9607BD-1B80-3A4D-B6B0-E6E6BE4F685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9607BD-1B80-3A4D-B6B0-E6E6BE4F6850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9607BD-1B80-3A4D-B6B0-E6E6BE4F6850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BFCC6-A37D-684A-8707-2C5711AB5046}" type="datetimeFigureOut">
              <a:rPr lang="en-US" smtClean="0"/>
              <a:pPr/>
              <a:t>12/21/10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25E53-ACC2-8D48-BACF-3D5987E898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BFCC6-A37D-684A-8707-2C5711AB5046}" type="datetimeFigureOut">
              <a:rPr lang="en-US" smtClean="0"/>
              <a:pPr/>
              <a:t>12/21/10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25E53-ACC2-8D48-BACF-3D5987E898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BFCC6-A37D-684A-8707-2C5711AB5046}" type="datetimeFigureOut">
              <a:rPr lang="en-US" smtClean="0"/>
              <a:pPr/>
              <a:t>12/21/10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25E53-ACC2-8D48-BACF-3D5987E898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BFCC6-A37D-684A-8707-2C5711AB5046}" type="datetimeFigureOut">
              <a:rPr lang="en-US" smtClean="0"/>
              <a:pPr/>
              <a:t>12/21/10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25E53-ACC2-8D48-BACF-3D5987E898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BFCC6-A37D-684A-8707-2C5711AB5046}" type="datetimeFigureOut">
              <a:rPr lang="en-US" smtClean="0"/>
              <a:pPr/>
              <a:t>12/21/10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25E53-ACC2-8D48-BACF-3D5987E898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BFCC6-A37D-684A-8707-2C5711AB5046}" type="datetimeFigureOut">
              <a:rPr lang="en-US" smtClean="0"/>
              <a:pPr/>
              <a:t>12/21/10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25E53-ACC2-8D48-BACF-3D5987E898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BFCC6-A37D-684A-8707-2C5711AB5046}" type="datetimeFigureOut">
              <a:rPr lang="en-US" smtClean="0"/>
              <a:pPr/>
              <a:t>12/21/10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25E53-ACC2-8D48-BACF-3D5987E898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BFCC6-A37D-684A-8707-2C5711AB5046}" type="datetimeFigureOut">
              <a:rPr lang="en-US" smtClean="0"/>
              <a:pPr/>
              <a:t>12/21/10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25E53-ACC2-8D48-BACF-3D5987E898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BFCC6-A37D-684A-8707-2C5711AB5046}" type="datetimeFigureOut">
              <a:rPr lang="en-US" smtClean="0"/>
              <a:pPr/>
              <a:t>12/21/10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25E53-ACC2-8D48-BACF-3D5987E898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BFCC6-A37D-684A-8707-2C5711AB5046}" type="datetimeFigureOut">
              <a:rPr lang="en-US" smtClean="0"/>
              <a:pPr/>
              <a:t>12/21/10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25E53-ACC2-8D48-BACF-3D5987E898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BFCC6-A37D-684A-8707-2C5711AB5046}" type="datetimeFigureOut">
              <a:rPr lang="en-US" smtClean="0"/>
              <a:pPr/>
              <a:t>12/21/10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25E53-ACC2-8D48-BACF-3D5987E898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4" Type="http://schemas.openxmlformats.org/officeDocument/2006/relationships/image" Target="../media/image2.gif"/><Relationship Id="rId4" Type="http://schemas.openxmlformats.org/officeDocument/2006/relationships/slideLayout" Target="../slideLayouts/slideLayout4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4048" y="274638"/>
            <a:ext cx="683543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Click </a:t>
            </a:r>
            <a:r>
              <a:rPr lang="it-IT" dirty="0" err="1" smtClean="0"/>
              <a:t>to</a:t>
            </a:r>
            <a:r>
              <a:rPr lang="it-IT" dirty="0" smtClean="0"/>
              <a:t> </a:t>
            </a:r>
            <a:r>
              <a:rPr lang="it-IT" dirty="0" err="1" smtClean="0"/>
              <a:t>edit</a:t>
            </a:r>
            <a:r>
              <a:rPr lang="it-IT" dirty="0" smtClean="0"/>
              <a:t> Master </a:t>
            </a:r>
            <a:r>
              <a:rPr lang="it-IT" dirty="0" err="1" smtClean="0"/>
              <a:t>title</a:t>
            </a:r>
            <a:r>
              <a:rPr lang="it-IT" dirty="0" smtClean="0"/>
              <a:t>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BFCC6-A37D-684A-8707-2C5711AB5046}" type="datetimeFigureOut">
              <a:rPr lang="en-US" smtClean="0"/>
              <a:pPr/>
              <a:t>12/21/10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C25E53-ACC2-8D48-BACF-3D5987E8985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ucd_logo.jp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02988" y="291571"/>
            <a:ext cx="972000" cy="900000"/>
          </a:xfrm>
          <a:prstGeom prst="rect">
            <a:avLst/>
          </a:prstGeom>
        </p:spPr>
      </p:pic>
      <p:pic>
        <p:nvPicPr>
          <p:cNvPr id="10" name="Picture 9" descr="Univ_logo.gif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8244472" y="291571"/>
            <a:ext cx="809124" cy="972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image" Target="../media/image50.png"/><Relationship Id="rId7" Type="http://schemas.openxmlformats.org/officeDocument/2006/relationships/image" Target="../media/image53.pdf"/><Relationship Id="rId11" Type="http://schemas.openxmlformats.org/officeDocument/2006/relationships/image" Target="../media/image57.pd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8" Type="http://schemas.openxmlformats.org/officeDocument/2006/relationships/image" Target="../media/image54.png"/><Relationship Id="rId13" Type="http://schemas.openxmlformats.org/officeDocument/2006/relationships/image" Target="../media/image521.png"/><Relationship Id="rId10" Type="http://schemas.openxmlformats.org/officeDocument/2006/relationships/image" Target="../media/image56.png"/><Relationship Id="rId5" Type="http://schemas.openxmlformats.org/officeDocument/2006/relationships/image" Target="../media/image51.pdf"/><Relationship Id="rId12" Type="http://schemas.openxmlformats.org/officeDocument/2006/relationships/image" Target="../media/image58.png"/><Relationship Id="rId2" Type="http://schemas.openxmlformats.org/officeDocument/2006/relationships/notesSlide" Target="../notesSlides/notesSlide2.xml"/><Relationship Id="rId9" Type="http://schemas.openxmlformats.org/officeDocument/2006/relationships/image" Target="../media/image55.pdf"/><Relationship Id="rId3" Type="http://schemas.openxmlformats.org/officeDocument/2006/relationships/image" Target="../media/image49.pdf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image" Target="../media/image19.pdf"/><Relationship Id="rId7" Type="http://schemas.openxmlformats.org/officeDocument/2006/relationships/image" Target="../media/image62.png"/><Relationship Id="rId11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df"/><Relationship Id="rId8" Type="http://schemas.openxmlformats.org/officeDocument/2006/relationships/image" Target="../media/image63.pdf"/><Relationship Id="rId13" Type="http://schemas.openxmlformats.org/officeDocument/2006/relationships/image" Target="../media/image68.png"/><Relationship Id="rId10" Type="http://schemas.openxmlformats.org/officeDocument/2006/relationships/image" Target="../media/image65.pdf"/><Relationship Id="rId5" Type="http://schemas.openxmlformats.org/officeDocument/2006/relationships/image" Target="../media/image20.png"/><Relationship Id="rId12" Type="http://schemas.openxmlformats.org/officeDocument/2006/relationships/image" Target="../media/image67.pdf"/><Relationship Id="rId2" Type="http://schemas.openxmlformats.org/officeDocument/2006/relationships/image" Target="../media/image59.pdf"/><Relationship Id="rId9" Type="http://schemas.openxmlformats.org/officeDocument/2006/relationships/image" Target="../media/image64.png"/><Relationship Id="rId3" Type="http://schemas.openxmlformats.org/officeDocument/2006/relationships/image" Target="../media/image60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image" Target="../media/image71.pdf"/><Relationship Id="rId5" Type="http://schemas.openxmlformats.org/officeDocument/2006/relationships/image" Target="../media/image72.png"/><Relationship Id="rId7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9.pdf"/><Relationship Id="rId3" Type="http://schemas.openxmlformats.org/officeDocument/2006/relationships/image" Target="../media/image70.png"/><Relationship Id="rId6" Type="http://schemas.openxmlformats.org/officeDocument/2006/relationships/image" Target="../media/image73.pd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df"/><Relationship Id="rId4" Type="http://schemas.openxmlformats.org/officeDocument/2006/relationships/image" Target="../media/image77.pdf"/><Relationship Id="rId5" Type="http://schemas.openxmlformats.org/officeDocument/2006/relationships/image" Target="../media/image78.png"/><Relationship Id="rId7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5.pdf"/><Relationship Id="rId9" Type="http://schemas.openxmlformats.org/officeDocument/2006/relationships/image" Target="../media/image82.png"/><Relationship Id="rId3" Type="http://schemas.openxmlformats.org/officeDocument/2006/relationships/image" Target="../media/image76.png"/><Relationship Id="rId6" Type="http://schemas.openxmlformats.org/officeDocument/2006/relationships/image" Target="../media/image79.pd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df"/><Relationship Id="rId4" Type="http://schemas.openxmlformats.org/officeDocument/2006/relationships/image" Target="../media/image85.pdf"/><Relationship Id="rId10" Type="http://schemas.openxmlformats.org/officeDocument/2006/relationships/image" Target="../media/image91.pdf"/><Relationship Id="rId5" Type="http://schemas.openxmlformats.org/officeDocument/2006/relationships/image" Target="../media/image86.png"/><Relationship Id="rId7" Type="http://schemas.openxmlformats.org/officeDocument/2006/relationships/image" Target="../media/image88.png"/><Relationship Id="rId11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3.pdf"/><Relationship Id="rId9" Type="http://schemas.openxmlformats.org/officeDocument/2006/relationships/image" Target="../media/image90.png"/><Relationship Id="rId3" Type="http://schemas.openxmlformats.org/officeDocument/2006/relationships/image" Target="../media/image84.png"/><Relationship Id="rId6" Type="http://schemas.openxmlformats.org/officeDocument/2006/relationships/image" Target="../media/image87.pdf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image" Target="../media/image95.pd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3.pdf"/><Relationship Id="rId3" Type="http://schemas.openxmlformats.org/officeDocument/2006/relationships/image" Target="../media/image94.png"/><Relationship Id="rId5" Type="http://schemas.openxmlformats.org/officeDocument/2006/relationships/image" Target="../media/image9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df"/><Relationship Id="rId3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df"/><Relationship Id="rId4" Type="http://schemas.openxmlformats.org/officeDocument/2006/relationships/image" Target="../media/image101.pdf"/><Relationship Id="rId5" Type="http://schemas.openxmlformats.org/officeDocument/2006/relationships/image" Target="../media/image102.png"/><Relationship Id="rId7" Type="http://schemas.openxmlformats.org/officeDocument/2006/relationships/image" Target="../media/image10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9.pdf"/><Relationship Id="rId9" Type="http://schemas.openxmlformats.org/officeDocument/2006/relationships/image" Target="../media/image106.png"/><Relationship Id="rId3" Type="http://schemas.openxmlformats.org/officeDocument/2006/relationships/image" Target="../media/image100.png"/><Relationship Id="rId6" Type="http://schemas.openxmlformats.org/officeDocument/2006/relationships/image" Target="../media/image103.pdf"/></Relationships>
</file>

<file path=ppt/slides/_rels/slide18.xml.rels><?xml version="1.0" encoding="UTF-8" standalone="yes"?>
<Relationships xmlns="http://schemas.openxmlformats.org/package/2006/relationships"><Relationship Id="rId14" Type="http://schemas.openxmlformats.org/officeDocument/2006/relationships/image" Target="../media/image119.pdf"/><Relationship Id="rId4" Type="http://schemas.openxmlformats.org/officeDocument/2006/relationships/image" Target="../media/image109.pdf"/><Relationship Id="rId7" Type="http://schemas.openxmlformats.org/officeDocument/2006/relationships/image" Target="../media/image112.png"/><Relationship Id="rId11" Type="http://schemas.openxmlformats.org/officeDocument/2006/relationships/image" Target="../media/image1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.pdf"/><Relationship Id="rId16" Type="http://schemas.openxmlformats.org/officeDocument/2006/relationships/image" Target="../media/image121.pdf"/><Relationship Id="rId8" Type="http://schemas.openxmlformats.org/officeDocument/2006/relationships/image" Target="../media/image113.pdf"/><Relationship Id="rId13" Type="http://schemas.openxmlformats.org/officeDocument/2006/relationships/image" Target="../media/image118.png"/><Relationship Id="rId10" Type="http://schemas.openxmlformats.org/officeDocument/2006/relationships/image" Target="../media/image115.pdf"/><Relationship Id="rId5" Type="http://schemas.openxmlformats.org/officeDocument/2006/relationships/image" Target="../media/image110.png"/><Relationship Id="rId15" Type="http://schemas.openxmlformats.org/officeDocument/2006/relationships/image" Target="../media/image120.png"/><Relationship Id="rId12" Type="http://schemas.openxmlformats.org/officeDocument/2006/relationships/image" Target="../media/image117.pdf"/><Relationship Id="rId17" Type="http://schemas.openxmlformats.org/officeDocument/2006/relationships/image" Target="../media/image122.png"/><Relationship Id="rId19" Type="http://schemas.openxmlformats.org/officeDocument/2006/relationships/image" Target="../media/image124.png"/><Relationship Id="rId2" Type="http://schemas.openxmlformats.org/officeDocument/2006/relationships/image" Target="../media/image107.pdf"/><Relationship Id="rId9" Type="http://schemas.openxmlformats.org/officeDocument/2006/relationships/image" Target="../media/image114.png"/><Relationship Id="rId3" Type="http://schemas.openxmlformats.org/officeDocument/2006/relationships/image" Target="../media/image108.png"/><Relationship Id="rId18" Type="http://schemas.openxmlformats.org/officeDocument/2006/relationships/image" Target="../media/image123.pdf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image" Target="../media/image127.pdf"/><Relationship Id="rId5" Type="http://schemas.openxmlformats.org/officeDocument/2006/relationships/image" Target="../media/image128.png"/><Relationship Id="rId7" Type="http://schemas.openxmlformats.org/officeDocument/2006/relationships/image" Target="../media/image13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5.pdf"/><Relationship Id="rId3" Type="http://schemas.openxmlformats.org/officeDocument/2006/relationships/image" Target="../media/image126.png"/><Relationship Id="rId6" Type="http://schemas.openxmlformats.org/officeDocument/2006/relationships/image" Target="../media/image129.pd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pdf"/><Relationship Id="rId4" Type="http://schemas.openxmlformats.org/officeDocument/2006/relationships/image" Target="../media/image134.pdf"/><Relationship Id="rId5" Type="http://schemas.openxmlformats.org/officeDocument/2006/relationships/image" Target="../media/image135.png"/><Relationship Id="rId7" Type="http://schemas.openxmlformats.org/officeDocument/2006/relationships/image" Target="../media/image13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2.pdf"/><Relationship Id="rId9" Type="http://schemas.openxmlformats.org/officeDocument/2006/relationships/image" Target="../media/image139.png"/><Relationship Id="rId3" Type="http://schemas.openxmlformats.org/officeDocument/2006/relationships/image" Target="../media/image133.png"/><Relationship Id="rId6" Type="http://schemas.openxmlformats.org/officeDocument/2006/relationships/image" Target="../media/image136.pd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pdf"/><Relationship Id="rId4" Type="http://schemas.openxmlformats.org/officeDocument/2006/relationships/image" Target="../media/image142.pdf"/><Relationship Id="rId10" Type="http://schemas.openxmlformats.org/officeDocument/2006/relationships/image" Target="../media/image138.pdf"/><Relationship Id="rId5" Type="http://schemas.openxmlformats.org/officeDocument/2006/relationships/image" Target="../media/image143.png"/><Relationship Id="rId7" Type="http://schemas.openxmlformats.org/officeDocument/2006/relationships/image" Target="../media/image145.png"/><Relationship Id="rId11" Type="http://schemas.openxmlformats.org/officeDocument/2006/relationships/image" Target="../media/image13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0.pdf"/><Relationship Id="rId9" Type="http://schemas.openxmlformats.org/officeDocument/2006/relationships/image" Target="../media/image147.png"/><Relationship Id="rId3" Type="http://schemas.openxmlformats.org/officeDocument/2006/relationships/image" Target="../media/image141.png"/><Relationship Id="rId6" Type="http://schemas.openxmlformats.org/officeDocument/2006/relationships/image" Target="../media/image144.pd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image" Target="../media/image149.pd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0.pdf"/><Relationship Id="rId3" Type="http://schemas.openxmlformats.org/officeDocument/2006/relationships/image" Target="../media/image141.png"/><Relationship Id="rId5" Type="http://schemas.openxmlformats.org/officeDocument/2006/relationships/image" Target="../media/image150.png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image" Target="../media/image153.jpe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51.pdf"/><Relationship Id="rId3" Type="http://schemas.openxmlformats.org/officeDocument/2006/relationships/image" Target="../media/image152.png"/><Relationship Id="rId5" Type="http://schemas.openxmlformats.org/officeDocument/2006/relationships/image" Target="../media/image154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df"/><Relationship Id="rId5" Type="http://schemas.openxmlformats.org/officeDocument/2006/relationships/image" Target="../media/image6.png"/><Relationship Id="rId7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df"/><Relationship Id="rId3" Type="http://schemas.openxmlformats.org/officeDocument/2006/relationships/image" Target="../media/image4.png"/><Relationship Id="rId6" Type="http://schemas.openxmlformats.org/officeDocument/2006/relationships/image" Target="../media/image7.pdf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image" Target="../media/image11.pdf"/><Relationship Id="rId5" Type="http://schemas.openxmlformats.org/officeDocument/2006/relationships/image" Target="../media/image12.png"/><Relationship Id="rId7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df"/><Relationship Id="rId3" Type="http://schemas.openxmlformats.org/officeDocument/2006/relationships/image" Target="../media/image10.png"/><Relationship Id="rId6" Type="http://schemas.openxmlformats.org/officeDocument/2006/relationships/image" Target="../media/image13.pdf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image" Target="../media/image17.pd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df"/><Relationship Id="rId3" Type="http://schemas.openxmlformats.org/officeDocument/2006/relationships/image" Target="../media/image16.png"/><Relationship Id="rId5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image" Target="../media/image21.pdf"/><Relationship Id="rId7" Type="http://schemas.openxmlformats.org/officeDocument/2006/relationships/image" Target="../media/image24.png"/><Relationship Id="rId11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df"/><Relationship Id="rId8" Type="http://schemas.openxmlformats.org/officeDocument/2006/relationships/image" Target="../media/image25.pdf"/><Relationship Id="rId13" Type="http://schemas.openxmlformats.org/officeDocument/2006/relationships/image" Target="../media/image30.png"/><Relationship Id="rId10" Type="http://schemas.openxmlformats.org/officeDocument/2006/relationships/image" Target="../media/image27.pdf"/><Relationship Id="rId5" Type="http://schemas.openxmlformats.org/officeDocument/2006/relationships/image" Target="../media/image22.png"/><Relationship Id="rId12" Type="http://schemas.openxmlformats.org/officeDocument/2006/relationships/image" Target="../media/image29.pdf"/><Relationship Id="rId2" Type="http://schemas.openxmlformats.org/officeDocument/2006/relationships/image" Target="../media/image19.pdf"/><Relationship Id="rId9" Type="http://schemas.openxmlformats.org/officeDocument/2006/relationships/image" Target="../media/image26.png"/><Relationship Id="rId3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df"/><Relationship Id="rId3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df"/><Relationship Id="rId4" Type="http://schemas.openxmlformats.org/officeDocument/2006/relationships/image" Target="../media/image35.pdf"/><Relationship Id="rId5" Type="http://schemas.openxmlformats.org/officeDocument/2006/relationships/image" Target="../media/image36.png"/><Relationship Id="rId7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df"/><Relationship Id="rId9" Type="http://schemas.openxmlformats.org/officeDocument/2006/relationships/image" Target="../media/image40.png"/><Relationship Id="rId3" Type="http://schemas.openxmlformats.org/officeDocument/2006/relationships/image" Target="../media/image34.png"/><Relationship Id="rId6" Type="http://schemas.openxmlformats.org/officeDocument/2006/relationships/image" Target="../media/image37.pdf"/></Relationships>
</file>

<file path=ppt/slides/_rels/slide9.xml.rels><?xml version="1.0" encoding="UTF-8" standalone="yes"?>
<Relationships xmlns="http://schemas.openxmlformats.org/package/2006/relationships"><Relationship Id="rId14" Type="http://schemas.openxmlformats.org/officeDocument/2006/relationships/image" Target="../media/image48.png"/><Relationship Id="rId4" Type="http://schemas.openxmlformats.org/officeDocument/2006/relationships/image" Target="../media/image34.png"/><Relationship Id="rId7" Type="http://schemas.openxmlformats.org/officeDocument/2006/relationships/image" Target="../media/image41.pdf"/><Relationship Id="rId11" Type="http://schemas.openxmlformats.org/officeDocument/2006/relationships/image" Target="../media/image45.pd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8" Type="http://schemas.openxmlformats.org/officeDocument/2006/relationships/image" Target="../media/image42.png"/><Relationship Id="rId13" Type="http://schemas.openxmlformats.org/officeDocument/2006/relationships/image" Target="../media/image47.pdf"/><Relationship Id="rId10" Type="http://schemas.openxmlformats.org/officeDocument/2006/relationships/image" Target="../media/image44.png"/><Relationship Id="rId5" Type="http://schemas.openxmlformats.org/officeDocument/2006/relationships/image" Target="../media/image35.pdf"/><Relationship Id="rId12" Type="http://schemas.openxmlformats.org/officeDocument/2006/relationships/image" Target="../media/image46.png"/><Relationship Id="rId2" Type="http://schemas.openxmlformats.org/officeDocument/2006/relationships/notesSlide" Target="../notesSlides/notesSlide1.xml"/><Relationship Id="rId9" Type="http://schemas.openxmlformats.org/officeDocument/2006/relationships/image" Target="../media/image43.pdf"/><Relationship Id="rId3" Type="http://schemas.openxmlformats.org/officeDocument/2006/relationships/image" Target="../media/image33.pdf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3990" y="1656301"/>
            <a:ext cx="8538318" cy="1470025"/>
          </a:xfrm>
        </p:spPr>
        <p:txBody>
          <a:bodyPr/>
          <a:lstStyle/>
          <a:p>
            <a:r>
              <a:rPr lang="en-US" dirty="0" smtClean="0"/>
              <a:t>Techniques for rare events: </a:t>
            </a:r>
            <a:br>
              <a:rPr lang="en-US" dirty="0" smtClean="0"/>
            </a:br>
            <a:r>
              <a:rPr lang="en-US" dirty="0" smtClean="0"/>
              <a:t>TA-MD &amp; TA-MC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15949"/>
            <a:ext cx="6400800" cy="1266372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Giovanni </a:t>
            </a:r>
            <a:r>
              <a:rPr lang="en-US" dirty="0" err="1" smtClean="0"/>
              <a:t>Ciccotti</a:t>
            </a:r>
            <a:endParaRPr lang="en-US" dirty="0" smtClean="0"/>
          </a:p>
          <a:p>
            <a:r>
              <a:rPr lang="en-US" dirty="0" smtClean="0"/>
              <a:t>University College Dublin </a:t>
            </a:r>
          </a:p>
          <a:p>
            <a:r>
              <a:rPr lang="en-US" dirty="0" smtClean="0"/>
              <a:t>and </a:t>
            </a:r>
          </a:p>
          <a:p>
            <a:r>
              <a:rPr lang="en-US" dirty="0" err="1" smtClean="0"/>
              <a:t>Università</a:t>
            </a:r>
            <a:r>
              <a:rPr lang="en-US" dirty="0" smtClean="0"/>
              <a:t> “La </a:t>
            </a:r>
            <a:r>
              <a:rPr lang="en-US" dirty="0" err="1" smtClean="0"/>
              <a:t>Sapienza</a:t>
            </a:r>
            <a:r>
              <a:rPr lang="en-US" dirty="0" smtClean="0"/>
              <a:t>” </a:t>
            </a:r>
            <a:r>
              <a:rPr lang="en-US" dirty="0" err="1" smtClean="0"/>
              <a:t>di</a:t>
            </a:r>
            <a:r>
              <a:rPr lang="en-US" dirty="0" smtClean="0"/>
              <a:t> Roma</a:t>
            </a:r>
            <a:endParaRPr lang="en-US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253990" y="4449484"/>
            <a:ext cx="8538318" cy="220532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 collaboration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with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3200" dirty="0" smtClean="0">
                <a:solidFill>
                  <a:schemeClr val="tx1">
                    <a:tint val="75000"/>
                  </a:schemeClr>
                </a:solidFill>
              </a:rPr>
              <a:t>Simone Meloni (UCD)			</a:t>
            </a: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3200" dirty="0" smtClean="0">
                <a:solidFill>
                  <a:schemeClr val="tx1">
                    <a:tint val="75000"/>
                  </a:schemeClr>
                </a:solidFill>
              </a:rPr>
              <a:t>Sara </a:t>
            </a:r>
            <a:r>
              <a:rPr lang="en-US" sz="3200" dirty="0" err="1" smtClean="0">
                <a:solidFill>
                  <a:schemeClr val="tx1">
                    <a:tint val="75000"/>
                  </a:schemeClr>
                </a:solidFill>
              </a:rPr>
              <a:t>Bonella</a:t>
            </a:r>
            <a:r>
              <a:rPr lang="en-US" sz="3200" dirty="0" smtClean="0">
                <a:solidFill>
                  <a:schemeClr val="tx1">
                    <a:tint val="75000"/>
                  </a:schemeClr>
                </a:solidFill>
              </a:rPr>
              <a:t> (“La </a:t>
            </a:r>
            <a:r>
              <a:rPr lang="en-US" sz="3200" dirty="0" err="1" smtClean="0">
                <a:solidFill>
                  <a:schemeClr val="tx1">
                    <a:tint val="75000"/>
                  </a:schemeClr>
                </a:solidFill>
              </a:rPr>
              <a:t>Sapienza</a:t>
            </a:r>
            <a:r>
              <a:rPr lang="en-US" sz="3200" dirty="0" smtClean="0">
                <a:solidFill>
                  <a:schemeClr val="tx1">
                    <a:tint val="75000"/>
                  </a:schemeClr>
                </a:solidFill>
              </a:rPr>
              <a:t>”)</a:t>
            </a: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3200" dirty="0" smtClean="0">
                <a:solidFill>
                  <a:schemeClr val="tx1">
                    <a:tint val="75000"/>
                  </a:schemeClr>
                </a:solidFill>
              </a:rPr>
              <a:t>Michele </a:t>
            </a:r>
            <a:r>
              <a:rPr lang="en-US" sz="3200" dirty="0" err="1" smtClean="0">
                <a:solidFill>
                  <a:schemeClr val="tx1">
                    <a:tint val="75000"/>
                  </a:schemeClr>
                </a:solidFill>
              </a:rPr>
              <a:t>Montererrante</a:t>
            </a:r>
            <a:r>
              <a:rPr lang="en-US" sz="3200" dirty="0" smtClean="0">
                <a:solidFill>
                  <a:schemeClr val="tx1">
                    <a:tint val="75000"/>
                  </a:schemeClr>
                </a:solidFill>
              </a:rPr>
              <a:t> (“La </a:t>
            </a:r>
            <a:r>
              <a:rPr lang="en-US" sz="3200" dirty="0" err="1" smtClean="0">
                <a:solidFill>
                  <a:schemeClr val="tx1">
                    <a:tint val="75000"/>
                  </a:schemeClr>
                </a:solidFill>
              </a:rPr>
              <a:t>Sapienza</a:t>
            </a:r>
            <a:r>
              <a:rPr lang="en-US" sz="3200" dirty="0" smtClean="0">
                <a:solidFill>
                  <a:schemeClr val="tx1">
                    <a:tint val="75000"/>
                  </a:schemeClr>
                </a:solidFill>
              </a:rPr>
              <a:t>”)</a:t>
            </a: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3200" dirty="0" smtClean="0">
                <a:solidFill>
                  <a:schemeClr val="tx1">
                    <a:tint val="75000"/>
                  </a:schemeClr>
                </a:solidFill>
              </a:rPr>
              <a:t>Eric </a:t>
            </a:r>
            <a:r>
              <a:rPr lang="en-US" sz="3200" dirty="0" err="1" smtClean="0">
                <a:solidFill>
                  <a:schemeClr val="tx1">
                    <a:tint val="75000"/>
                  </a:schemeClr>
                </a:solidFill>
              </a:rPr>
              <a:t>Vanden-Eijnden</a:t>
            </a:r>
            <a:r>
              <a:rPr lang="en-US" sz="3200" dirty="0" smtClean="0">
                <a:solidFill>
                  <a:schemeClr val="tx1">
                    <a:tint val="75000"/>
                  </a:schemeClr>
                </a:solidFill>
              </a:rPr>
              <a:t> (Courant Inst., NYU)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4598672" y="5905500"/>
            <a:ext cx="4342130" cy="63563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TAMD: the strong coupling limit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en-US" dirty="0" smtClean="0"/>
              <a:t>Interpretation of the effective force as mean force</a:t>
            </a: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cxnSp>
        <p:nvCxnSpPr>
          <p:cNvPr id="17" name="Straight Connector 16"/>
          <p:cNvCxnSpPr/>
          <p:nvPr/>
        </p:nvCxnSpPr>
        <p:spPr>
          <a:xfrm rot="16200000" flipH="1">
            <a:off x="3369469" y="3509168"/>
            <a:ext cx="2500313" cy="2292350"/>
          </a:xfrm>
          <a:prstGeom prst="line">
            <a:avLst/>
          </a:prstGeom>
          <a:ln w="50800">
            <a:solidFill>
              <a:srgbClr val="00D30E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" name="Picture 26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tretch>
                <a:fillRect/>
              </a:stretch>
            </p:blipFill>
          </mc:Choice>
          <mc:Fallback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6619240" y="6019800"/>
            <a:ext cx="342900" cy="82550"/>
          </a:xfrm>
          <a:prstGeom prst="rect">
            <a:avLst/>
          </a:prstGeom>
        </p:spPr>
      </p:pic>
      <p:cxnSp>
        <p:nvCxnSpPr>
          <p:cNvPr id="32" name="Straight Connector 31"/>
          <p:cNvCxnSpPr/>
          <p:nvPr/>
        </p:nvCxnSpPr>
        <p:spPr>
          <a:xfrm rot="5400000">
            <a:off x="1311436" y="4080032"/>
            <a:ext cx="2500313" cy="1150622"/>
          </a:xfrm>
          <a:prstGeom prst="line">
            <a:avLst/>
          </a:prstGeom>
          <a:ln w="50800">
            <a:solidFill>
              <a:srgbClr val="00D30E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6" name="Picture 35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7"/>
              <a:stretch>
                <a:fillRect/>
              </a:stretch>
            </p:blipFill>
          </mc:Choice>
          <mc:Fallback>
            <p:blipFill>
              <a:blip r:embed="rId8"/>
              <a:stretch>
                <a:fillRect/>
              </a:stretch>
            </p:blipFill>
          </mc:Fallback>
        </mc:AlternateContent>
        <p:spPr>
          <a:xfrm>
            <a:off x="203200" y="5905500"/>
            <a:ext cx="3632200" cy="709930"/>
          </a:xfrm>
          <a:prstGeom prst="rect">
            <a:avLst/>
          </a:prstGeom>
        </p:spPr>
      </p:pic>
      <p:pic>
        <p:nvPicPr>
          <p:cNvPr id="37" name="Picture 36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9"/>
              <a:stretch>
                <a:fillRect/>
              </a:stretch>
            </p:blipFill>
          </mc:Choice>
          <mc:Fallback>
            <p:blipFill>
              <a:blip r:embed="rId10"/>
              <a:stretch>
                <a:fillRect/>
              </a:stretch>
            </p:blipFill>
          </mc:Fallback>
        </mc:AlternateContent>
        <p:spPr>
          <a:xfrm>
            <a:off x="4994912" y="4443411"/>
            <a:ext cx="3945890" cy="619125"/>
          </a:xfrm>
          <a:prstGeom prst="rect">
            <a:avLst/>
          </a:prstGeom>
        </p:spPr>
      </p:pic>
      <p:pic>
        <p:nvPicPr>
          <p:cNvPr id="41" name="Picture 40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11"/>
              <a:stretch>
                <a:fillRect/>
              </a:stretch>
            </p:blipFill>
          </mc:Choice>
          <mc:Fallback>
            <p:blipFill>
              <a:blip r:embed="rId12"/>
              <a:stretch>
                <a:fillRect/>
              </a:stretch>
            </p:blipFill>
          </mc:Fallback>
        </mc:AlternateContent>
        <p:spPr>
          <a:xfrm>
            <a:off x="152400" y="2652713"/>
            <a:ext cx="8712200" cy="993775"/>
          </a:xfrm>
          <a:prstGeom prst="rect">
            <a:avLst/>
          </a:prstGeom>
        </p:spPr>
      </p:pic>
      <p:pic>
        <p:nvPicPr>
          <p:cNvPr id="42" name="Picture 41" descr="latex-image-1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5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 xmlns:ma="http://schemas.microsoft.com/office/mac/drawingml/2008/main">
            <p:blipFill>
              <a:blip r:embed="rId13"/>
              <a:stretch>
                <a:fillRect/>
              </a:stretch>
            </p:blipFill>
          </mc:Fallback>
        </mc:AlternateContent>
        <p:spPr>
          <a:xfrm>
            <a:off x="1986281" y="4401820"/>
            <a:ext cx="822960" cy="198120"/>
          </a:xfrm>
          <a:prstGeom prst="rect">
            <a:avLst/>
          </a:prstGeom>
          <a:scene3d>
            <a:camera prst="orthographicFront">
              <a:rot lat="0" lon="0" rev="3900000"/>
            </a:camera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TAMD: collective variable at high temperature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Picture 3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225550" y="1641475"/>
            <a:ext cx="1612900" cy="419100"/>
          </a:xfrm>
          <a:prstGeom prst="rect">
            <a:avLst/>
          </a:prstGeom>
        </p:spPr>
      </p:pic>
      <p:pic>
        <p:nvPicPr>
          <p:cNvPr id="5" name="Content Placeholder 8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t="-8433" b="-8433"/>
              <a:stretch>
                <a:fillRect/>
              </a:stretch>
            </p:blipFill>
          </mc:Choice>
          <mc:Fallback>
            <p:blipFill>
              <a:blip r:embed="rId5"/>
              <a:srcRect t="-8433" b="-8433"/>
              <a:stretch>
                <a:fillRect/>
              </a:stretch>
            </p:blipFill>
          </mc:Fallback>
        </mc:AlternateContent>
        <p:spPr>
          <a:xfrm>
            <a:off x="547915" y="3722931"/>
            <a:ext cx="863600" cy="474943"/>
          </a:xfrm>
          <a:prstGeom prst="rect">
            <a:avLst/>
          </a:prstGeom>
        </p:spPr>
      </p:pic>
      <p:sp>
        <p:nvSpPr>
          <p:cNvPr id="6" name="Freeform 5"/>
          <p:cNvSpPr/>
          <p:nvPr/>
        </p:nvSpPr>
        <p:spPr>
          <a:xfrm>
            <a:off x="1850571" y="2304148"/>
            <a:ext cx="5624286" cy="2122715"/>
          </a:xfrm>
          <a:custGeom>
            <a:avLst/>
            <a:gdLst>
              <a:gd name="connsiteX0" fmla="*/ 0 w 4197048"/>
              <a:gd name="connsiteY0" fmla="*/ 489858 h 1393977"/>
              <a:gd name="connsiteX1" fmla="*/ 217715 w 4197048"/>
              <a:gd name="connsiteY1" fmla="*/ 1179286 h 1393977"/>
              <a:gd name="connsiteX2" fmla="*/ 743858 w 4197048"/>
              <a:gd name="connsiteY2" fmla="*/ 1342572 h 1393977"/>
              <a:gd name="connsiteX3" fmla="*/ 1324429 w 4197048"/>
              <a:gd name="connsiteY3" fmla="*/ 870858 h 1393977"/>
              <a:gd name="connsiteX4" fmla="*/ 1596572 w 4197048"/>
              <a:gd name="connsiteY4" fmla="*/ 508000 h 1393977"/>
              <a:gd name="connsiteX5" fmla="*/ 2140858 w 4197048"/>
              <a:gd name="connsiteY5" fmla="*/ 508000 h 1393977"/>
              <a:gd name="connsiteX6" fmla="*/ 2358572 w 4197048"/>
              <a:gd name="connsiteY6" fmla="*/ 943429 h 1393977"/>
              <a:gd name="connsiteX7" fmla="*/ 2757715 w 4197048"/>
              <a:gd name="connsiteY7" fmla="*/ 1306286 h 1393977"/>
              <a:gd name="connsiteX8" fmla="*/ 3265715 w 4197048"/>
              <a:gd name="connsiteY8" fmla="*/ 1324429 h 1393977"/>
              <a:gd name="connsiteX9" fmla="*/ 3701143 w 4197048"/>
              <a:gd name="connsiteY9" fmla="*/ 1034143 h 1393977"/>
              <a:gd name="connsiteX10" fmla="*/ 4118429 w 4197048"/>
              <a:gd name="connsiteY10" fmla="*/ 308429 h 1393977"/>
              <a:gd name="connsiteX11" fmla="*/ 4172858 w 4197048"/>
              <a:gd name="connsiteY11" fmla="*/ 0 h 1393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197048" h="1393977">
                <a:moveTo>
                  <a:pt x="0" y="489858"/>
                </a:moveTo>
                <a:cubicBezTo>
                  <a:pt x="46869" y="763512"/>
                  <a:pt x="93739" y="1037167"/>
                  <a:pt x="217715" y="1179286"/>
                </a:cubicBezTo>
                <a:cubicBezTo>
                  <a:pt x="341691" y="1321405"/>
                  <a:pt x="559406" y="1393977"/>
                  <a:pt x="743858" y="1342572"/>
                </a:cubicBezTo>
                <a:cubicBezTo>
                  <a:pt x="928310" y="1291167"/>
                  <a:pt x="1182310" y="1009953"/>
                  <a:pt x="1324429" y="870858"/>
                </a:cubicBezTo>
                <a:cubicBezTo>
                  <a:pt x="1466548" y="731763"/>
                  <a:pt x="1460501" y="568476"/>
                  <a:pt x="1596572" y="508000"/>
                </a:cubicBezTo>
                <a:cubicBezTo>
                  <a:pt x="1732643" y="447524"/>
                  <a:pt x="2013858" y="435429"/>
                  <a:pt x="2140858" y="508000"/>
                </a:cubicBezTo>
                <a:cubicBezTo>
                  <a:pt x="2267858" y="580571"/>
                  <a:pt x="2255763" y="810381"/>
                  <a:pt x="2358572" y="943429"/>
                </a:cubicBezTo>
                <a:cubicBezTo>
                  <a:pt x="2461382" y="1076477"/>
                  <a:pt x="2606525" y="1242786"/>
                  <a:pt x="2757715" y="1306286"/>
                </a:cubicBezTo>
                <a:cubicBezTo>
                  <a:pt x="2908905" y="1369786"/>
                  <a:pt x="3108477" y="1369786"/>
                  <a:pt x="3265715" y="1324429"/>
                </a:cubicBezTo>
                <a:cubicBezTo>
                  <a:pt x="3422953" y="1279072"/>
                  <a:pt x="3559024" y="1203476"/>
                  <a:pt x="3701143" y="1034143"/>
                </a:cubicBezTo>
                <a:cubicBezTo>
                  <a:pt x="3843262" y="864810"/>
                  <a:pt x="4039810" y="480786"/>
                  <a:pt x="4118429" y="308429"/>
                </a:cubicBezTo>
                <a:cubicBezTo>
                  <a:pt x="4197048" y="136072"/>
                  <a:pt x="4172858" y="0"/>
                  <a:pt x="4172858" y="0"/>
                </a:cubicBezTo>
              </a:path>
            </a:pathLst>
          </a:custGeom>
          <a:ln w="762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529806" y="4033529"/>
            <a:ext cx="6543765" cy="158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7456260" y="3253031"/>
            <a:ext cx="1054100" cy="469900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1518919" y="2843347"/>
            <a:ext cx="6543765" cy="1588"/>
          </a:xfrm>
          <a:prstGeom prst="line">
            <a:avLst/>
          </a:prstGeom>
          <a:ln w="76200">
            <a:solidFill>
              <a:srgbClr val="03FF1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8"/>
              <a:stretch>
                <a:fillRect/>
              </a:stretch>
            </p:blipFill>
          </mc:Choice>
          <mc:Fallback>
            <p:blipFill>
              <a:blip r:embed="rId9"/>
              <a:stretch>
                <a:fillRect/>
              </a:stretch>
            </p:blipFill>
          </mc:Fallback>
        </mc:AlternateContent>
        <p:spPr>
          <a:xfrm>
            <a:off x="565831" y="2564720"/>
            <a:ext cx="863600" cy="457200"/>
          </a:xfrm>
          <a:prstGeom prst="rect">
            <a:avLst/>
          </a:prstGeom>
        </p:spPr>
      </p:pic>
      <p:pic>
        <p:nvPicPr>
          <p:cNvPr id="12" name="Picture 11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10"/>
              <a:stretch>
                <a:fillRect/>
              </a:stretch>
            </p:blipFill>
          </mc:Choice>
          <mc:Fallback>
            <p:blipFill>
              <a:blip r:embed="rId11"/>
              <a:stretch>
                <a:fillRect/>
              </a:stretch>
            </p:blipFill>
          </mc:Fallback>
        </mc:AlternateContent>
        <p:spPr>
          <a:xfrm>
            <a:off x="889678" y="5005841"/>
            <a:ext cx="2794000" cy="838200"/>
          </a:xfrm>
          <a:prstGeom prst="rect">
            <a:avLst/>
          </a:prstGeom>
        </p:spPr>
      </p:pic>
      <p:pic>
        <p:nvPicPr>
          <p:cNvPr id="14" name="Picture 13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12"/>
              <a:stretch>
                <a:fillRect/>
              </a:stretch>
            </p:blipFill>
          </mc:Choice>
          <mc:Fallback>
            <p:blipFill>
              <a:blip r:embed="rId13"/>
              <a:stretch>
                <a:fillRect/>
              </a:stretch>
            </p:blipFill>
          </mc:Fallback>
        </mc:AlternateContent>
        <p:spPr>
          <a:xfrm>
            <a:off x="889678" y="6148388"/>
            <a:ext cx="1727200" cy="368300"/>
          </a:xfrm>
          <a:prstGeom prst="rect">
            <a:avLst/>
          </a:prstGeom>
        </p:spPr>
      </p:pic>
      <p:cxnSp>
        <p:nvCxnSpPr>
          <p:cNvPr id="15" name="Straight Connector 14"/>
          <p:cNvCxnSpPr/>
          <p:nvPr/>
        </p:nvCxnSpPr>
        <p:spPr>
          <a:xfrm rot="5400000" flipH="1" flipV="1">
            <a:off x="3748267" y="3443461"/>
            <a:ext cx="1197052" cy="1588"/>
          </a:xfrm>
          <a:prstGeom prst="line">
            <a:avLst/>
          </a:prstGeom>
          <a:ln w="50800">
            <a:solidFill>
              <a:srgbClr val="03FF15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TAMD and Single Sweep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 reconstruction of the free energy surface with TAMD still requires reliable sampling:</a:t>
            </a:r>
          </a:p>
          <a:p>
            <a:pPr lvl="1"/>
            <a:r>
              <a:rPr lang="en-US" dirty="0" smtClean="0"/>
              <a:t>Expensive if                                  is function of many variables (       not much greater than 2)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Aim of the Single Sweep: to find an efficient alternative to the expensive thermodynamics integration, still taking advantage of the mean force                                     computed </a:t>
            </a:r>
            <a:r>
              <a:rPr lang="en-US" i="1" dirty="0" smtClean="0"/>
              <a:t>a la</a:t>
            </a:r>
            <a:r>
              <a:rPr lang="en-US" dirty="0" smtClean="0"/>
              <a:t> TAMD</a:t>
            </a:r>
          </a:p>
        </p:txBody>
      </p:sp>
      <p:pic>
        <p:nvPicPr>
          <p:cNvPr id="4" name="Picture 3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3114582" y="2578174"/>
            <a:ext cx="2425700" cy="482600"/>
          </a:xfrm>
          <a:prstGeom prst="rect">
            <a:avLst/>
          </a:prstGeom>
        </p:spPr>
      </p:pic>
      <p:pic>
        <p:nvPicPr>
          <p:cNvPr id="6" name="Picture 5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1902656" y="5386596"/>
            <a:ext cx="2965454" cy="399600"/>
          </a:xfrm>
          <a:prstGeom prst="rect">
            <a:avLst/>
          </a:prstGeom>
        </p:spPr>
      </p:pic>
      <p:pic>
        <p:nvPicPr>
          <p:cNvPr id="7" name="Picture 6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2887662" y="3109911"/>
            <a:ext cx="254000" cy="2159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8584" y="274638"/>
            <a:ext cx="7764346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Single Sweep: free energy representation and reconstruction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09033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Free energy represented over a (radial/</a:t>
            </a:r>
            <a:r>
              <a:rPr lang="en-US" dirty="0" err="1" smtClean="0"/>
              <a:t>gaussian</a:t>
            </a:r>
            <a:r>
              <a:rPr lang="en-US" dirty="0" smtClean="0"/>
              <a:t>) basis set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       are determined by the least square fitting of                  :  </a:t>
            </a:r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6" name="Picture 5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950904" y="2561689"/>
            <a:ext cx="4706620" cy="1133475"/>
          </a:xfrm>
          <a:prstGeom prst="rect">
            <a:avLst/>
          </a:prstGeom>
        </p:spPr>
      </p:pic>
      <p:pic>
        <p:nvPicPr>
          <p:cNvPr id="9" name="Picture 8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995892" y="3840308"/>
            <a:ext cx="406400" cy="279400"/>
          </a:xfrm>
          <a:prstGeom prst="rect">
            <a:avLst/>
          </a:prstGeom>
        </p:spPr>
      </p:pic>
      <p:pic>
        <p:nvPicPr>
          <p:cNvPr id="11" name="Picture 10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1402292" y="4151310"/>
            <a:ext cx="1473200" cy="469900"/>
          </a:xfrm>
          <a:prstGeom prst="rect">
            <a:avLst/>
          </a:prstGeom>
        </p:spPr>
      </p:pic>
      <p:pic>
        <p:nvPicPr>
          <p:cNvPr id="14" name="Picture 13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8"/>
              <a:stretch>
                <a:fillRect/>
              </a:stretch>
            </p:blipFill>
          </mc:Choice>
          <mc:Fallback>
            <p:blipFill>
              <a:blip r:embed="rId9"/>
              <a:stretch>
                <a:fillRect/>
              </a:stretch>
            </p:blipFill>
          </mc:Fallback>
        </mc:AlternateContent>
        <p:spPr>
          <a:xfrm>
            <a:off x="2023542" y="4841339"/>
            <a:ext cx="4765040" cy="98679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295394" y="6265335"/>
            <a:ext cx="6920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L. </a:t>
            </a:r>
            <a:r>
              <a:rPr lang="en-US" dirty="0" err="1" smtClean="0"/>
              <a:t>Maragliano</a:t>
            </a:r>
            <a:r>
              <a:rPr lang="en-US" dirty="0" smtClean="0"/>
              <a:t> and E. </a:t>
            </a:r>
            <a:r>
              <a:rPr lang="en-US" dirty="0" err="1" smtClean="0"/>
              <a:t>Vanden-Eijnden</a:t>
            </a:r>
            <a:r>
              <a:rPr lang="en-US" dirty="0" smtClean="0"/>
              <a:t>, J. Chem. Phys. 128 (2008), 184110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Single Sweep: reconstruction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897086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What/where are the “</a:t>
            </a:r>
            <a:r>
              <a:rPr lang="en-US" dirty="0" err="1" smtClean="0"/>
              <a:t>centres</a:t>
            </a:r>
            <a:r>
              <a:rPr lang="en-US" dirty="0" smtClean="0"/>
              <a:t>”?</a:t>
            </a:r>
          </a:p>
          <a:p>
            <a:pPr lvl="1"/>
            <a:r>
              <a:rPr lang="en-US" dirty="0" smtClean="0"/>
              <a:t>What? Points on which we compute accurately the mean force                 and on which we centre our radial/</a:t>
            </a:r>
            <a:r>
              <a:rPr lang="en-US" dirty="0" err="1" smtClean="0"/>
              <a:t>gaussian</a:t>
            </a:r>
            <a:r>
              <a:rPr lang="en-US" dirty="0" smtClean="0"/>
              <a:t> basis set</a:t>
            </a:r>
          </a:p>
          <a:p>
            <a:pPr lvl="1"/>
            <a:r>
              <a:rPr lang="en-US" dirty="0" smtClean="0"/>
              <a:t>Where? They are identified during a TAMD run</a:t>
            </a:r>
          </a:p>
          <a:p>
            <a:pPr lvl="2"/>
            <a:r>
              <a:rPr lang="en-US" dirty="0" smtClean="0"/>
              <a:t>A new center is dropped along a TAMD trajectory when the distance of the         from all the previous </a:t>
            </a:r>
            <a:r>
              <a:rPr lang="en-US" dirty="0" err="1" smtClean="0"/>
              <a:t>centres</a:t>
            </a:r>
            <a:r>
              <a:rPr lang="en-US" dirty="0" smtClean="0"/>
              <a:t> is greater than a given threshold  </a:t>
            </a:r>
          </a:p>
          <a:p>
            <a:r>
              <a:rPr lang="en-US" dirty="0" smtClean="0"/>
              <a:t>The least square procedure amounts to solve a linear system</a:t>
            </a:r>
            <a:endParaRPr lang="en-US" dirty="0"/>
          </a:p>
        </p:txBody>
      </p:sp>
      <p:pic>
        <p:nvPicPr>
          <p:cNvPr id="5" name="Picture 4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888536" y="2455858"/>
            <a:ext cx="1031240" cy="328930"/>
          </a:xfrm>
          <a:prstGeom prst="rect">
            <a:avLst/>
          </a:prstGeom>
        </p:spPr>
      </p:pic>
      <p:pic>
        <p:nvPicPr>
          <p:cNvPr id="6" name="Picture 5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3388179" y="3773714"/>
            <a:ext cx="488950" cy="328930"/>
          </a:xfrm>
          <a:prstGeom prst="rect">
            <a:avLst/>
          </a:prstGeom>
        </p:spPr>
      </p:pic>
      <p:pic>
        <p:nvPicPr>
          <p:cNvPr id="7" name="Picture 6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960707" y="5268687"/>
            <a:ext cx="1384300" cy="457200"/>
          </a:xfrm>
          <a:prstGeom prst="rect">
            <a:avLst/>
          </a:prstGeom>
        </p:spPr>
      </p:pic>
      <p:pic>
        <p:nvPicPr>
          <p:cNvPr id="10" name="Picture 9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8"/>
              <a:stretch>
                <a:fillRect/>
              </a:stretch>
            </p:blipFill>
          </mc:Choice>
          <mc:Fallback>
            <p:blipFill>
              <a:blip r:embed="rId9"/>
              <a:stretch>
                <a:fillRect/>
              </a:stretch>
            </p:blipFill>
          </mc:Fallback>
        </mc:AlternateContent>
        <p:spPr>
          <a:xfrm>
            <a:off x="3043238" y="4896927"/>
            <a:ext cx="5463540" cy="845820"/>
          </a:xfrm>
          <a:prstGeom prst="rect">
            <a:avLst/>
          </a:prstGeom>
        </p:spPr>
      </p:pic>
      <p:pic>
        <p:nvPicPr>
          <p:cNvPr id="11" name="Picture 10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10"/>
              <a:stretch>
                <a:fillRect/>
              </a:stretch>
            </p:blipFill>
          </mc:Choice>
          <mc:Fallback>
            <p:blipFill>
              <a:blip r:embed="rId11"/>
              <a:stretch>
                <a:fillRect/>
              </a:stretch>
            </p:blipFill>
          </mc:Fallback>
        </mc:AlternateContent>
        <p:spPr>
          <a:xfrm>
            <a:off x="3111500" y="5746746"/>
            <a:ext cx="4861560" cy="84582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0533" y="274638"/>
            <a:ext cx="7450667" cy="1143000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TAMD applied to the Hydrogen diffusion in defective Sodium </a:t>
            </a:r>
            <a:r>
              <a:rPr lang="en-US" sz="3200" dirty="0" err="1" smtClean="0"/>
              <a:t>Alanates</a:t>
            </a:r>
            <a:r>
              <a:rPr lang="en-US" sz="3200" dirty="0" smtClean="0"/>
              <a:t> (NaAlH</a:t>
            </a:r>
            <a:r>
              <a:rPr lang="en-US" sz="3200" baseline="-25000" dirty="0" smtClean="0"/>
              <a:t>6</a:t>
            </a:r>
            <a:r>
              <a:rPr lang="en-US" sz="3200" dirty="0" smtClean="0"/>
              <a:t>) </a:t>
            </a:r>
            <a:endParaRPr lang="en-US" sz="3200" dirty="0"/>
          </a:p>
        </p:txBody>
      </p:sp>
      <p:pic>
        <p:nvPicPr>
          <p:cNvPr id="4" name="Content Placeholder 3" descr="Fprofile.pdf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l="4764" t="26932" r="5907" b="24408"/>
              <a:stretch>
                <a:fillRect/>
              </a:stretch>
            </p:blipFill>
          </mc:Choice>
          <mc:Fallback>
            <p:blipFill>
              <a:blip r:embed="rId3"/>
              <a:srcRect l="4764" t="26932" r="5907" b="24408"/>
              <a:stretch>
                <a:fillRect/>
              </a:stretch>
            </p:blipFill>
          </mc:Fallback>
        </mc:AlternateContent>
        <p:spPr>
          <a:xfrm>
            <a:off x="3406376" y="2248840"/>
            <a:ext cx="5737624" cy="4422897"/>
          </a:xfrm>
        </p:spPr>
      </p:pic>
      <p:pic>
        <p:nvPicPr>
          <p:cNvPr id="5" name="Picture 4" descr="hDiffEvent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l="2382" t="42082" b="42082"/>
              <a:stretch>
                <a:fillRect/>
              </a:stretch>
            </p:blipFill>
          </mc:Choice>
          <mc:Fallback>
            <p:blipFill>
              <a:blip r:embed="rId5"/>
              <a:srcRect l="2382" t="42082" b="42082"/>
              <a:stretch>
                <a:fillRect/>
              </a:stretch>
            </p:blipFill>
          </mc:Fallback>
        </mc:AlternateContent>
        <p:spPr>
          <a:xfrm>
            <a:off x="149020" y="1362452"/>
            <a:ext cx="6243783" cy="143373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3393454"/>
            <a:ext cx="371230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8425">
              <a:buFont typeface="Arial"/>
              <a:buChar char="•"/>
            </a:pPr>
            <a:r>
              <a:rPr lang="en-US" sz="2400" dirty="0" smtClean="0"/>
              <a:t>  C</a:t>
            </a:r>
            <a:r>
              <a:rPr lang="en-US" sz="2400" baseline="-25000" dirty="0" smtClean="0"/>
              <a:t>Al1 </a:t>
            </a:r>
            <a:r>
              <a:rPr lang="en-US" sz="2400" dirty="0" smtClean="0"/>
              <a:t>and C</a:t>
            </a:r>
            <a:r>
              <a:rPr lang="en-US" sz="2400" baseline="-25000" dirty="0" smtClean="0"/>
              <a:t>Al2</a:t>
            </a:r>
            <a:r>
              <a:rPr lang="en-US" sz="2400" dirty="0" smtClean="0"/>
              <a:t> coordination</a:t>
            </a:r>
            <a:br>
              <a:rPr lang="en-US" sz="2400" dirty="0" smtClean="0"/>
            </a:br>
            <a:r>
              <a:rPr lang="en-US" sz="2400" dirty="0" smtClean="0"/>
              <a:t>number of Al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 and Al</a:t>
            </a:r>
            <a:r>
              <a:rPr lang="en-US" sz="2400" baseline="-25000" dirty="0" smtClean="0"/>
              <a:t>2</a:t>
            </a:r>
          </a:p>
          <a:p>
            <a:pPr marL="98425">
              <a:buFont typeface="Arial"/>
              <a:buChar char="•"/>
            </a:pPr>
            <a:endParaRPr lang="en-US" sz="2400" baseline="-25000" dirty="0" smtClean="0"/>
          </a:p>
          <a:p>
            <a:pPr marL="98425">
              <a:buFont typeface="Arial"/>
              <a:buChar char="•"/>
            </a:pPr>
            <a:r>
              <a:rPr lang="en-US" sz="2400" dirty="0" smtClean="0"/>
              <a:t>  Mechanism: dissociation-recombination</a:t>
            </a:r>
            <a:endParaRPr lang="en-US" sz="2400" dirty="0"/>
          </a:p>
        </p:txBody>
      </p:sp>
      <p:cxnSp>
        <p:nvCxnSpPr>
          <p:cNvPr id="7" name="Straight Connector 6"/>
          <p:cNvCxnSpPr/>
          <p:nvPr/>
        </p:nvCxnSpPr>
        <p:spPr>
          <a:xfrm rot="5400000">
            <a:off x="5108916" y="3644581"/>
            <a:ext cx="822960" cy="1588"/>
          </a:xfrm>
          <a:prstGeom prst="line">
            <a:avLst/>
          </a:prstGeom>
          <a:ln w="50800">
            <a:solidFill>
              <a:schemeClr val="bg1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959231" y="4819877"/>
            <a:ext cx="1387231" cy="1588"/>
          </a:xfrm>
          <a:prstGeom prst="line">
            <a:avLst/>
          </a:prstGeom>
          <a:ln w="50800">
            <a:solidFill>
              <a:schemeClr val="bg1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677884" y="4854672"/>
            <a:ext cx="20544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recombination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975788" y="2840477"/>
            <a:ext cx="553998" cy="1608373"/>
          </a:xfrm>
          <a:prstGeom prst="rect">
            <a:avLst/>
          </a:prstGeom>
          <a:noFill/>
        </p:spPr>
        <p:txBody>
          <a:bodyPr vert="vert"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dissociation</a:t>
            </a:r>
            <a:endParaRPr lang="en-US" sz="2400" b="1" dirty="0">
              <a:solidFill>
                <a:schemeClr val="bg1"/>
              </a:solidFill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rot="5400000">
            <a:off x="6736487" y="3314983"/>
            <a:ext cx="1267177" cy="589092"/>
          </a:xfrm>
          <a:prstGeom prst="straightConnector1">
            <a:avLst/>
          </a:prstGeom>
          <a:ln w="50800">
            <a:solidFill>
              <a:schemeClr val="tx1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7146334" y="2143335"/>
            <a:ext cx="18615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Single Sweep </a:t>
            </a:r>
            <a:br>
              <a:rPr lang="en-US" sz="2400" b="1" dirty="0" smtClean="0"/>
            </a:br>
            <a:r>
              <a:rPr lang="en-US" sz="2400" b="1" dirty="0" smtClean="0"/>
              <a:t>centre</a:t>
            </a:r>
            <a:endParaRPr lang="en-US" sz="2400" b="1" dirty="0"/>
          </a:p>
        </p:txBody>
      </p:sp>
      <p:sp>
        <p:nvSpPr>
          <p:cNvPr id="12" name="Rectangle 11"/>
          <p:cNvSpPr/>
          <p:nvPr/>
        </p:nvSpPr>
        <p:spPr>
          <a:xfrm>
            <a:off x="0" y="6400049"/>
            <a:ext cx="914399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M. </a:t>
            </a:r>
            <a:r>
              <a:rPr lang="en-US" sz="1600" dirty="0" err="1" smtClean="0"/>
              <a:t>Monteferrante</a:t>
            </a:r>
            <a:r>
              <a:rPr lang="en-US" sz="1600" dirty="0" smtClean="0"/>
              <a:t>, S. </a:t>
            </a:r>
            <a:r>
              <a:rPr lang="en-US" sz="1600" dirty="0" err="1" smtClean="0"/>
              <a:t>Bonella</a:t>
            </a:r>
            <a:r>
              <a:rPr lang="en-US" sz="1600" dirty="0" smtClean="0"/>
              <a:t>, S. Meloni, E. </a:t>
            </a:r>
            <a:r>
              <a:rPr lang="en-US" sz="1600" dirty="0" err="1" smtClean="0"/>
              <a:t>Vanden-Eijnden</a:t>
            </a:r>
            <a:r>
              <a:rPr lang="en-US" sz="1600" dirty="0" smtClean="0"/>
              <a:t>, G. </a:t>
            </a:r>
            <a:r>
              <a:rPr lang="en-US" sz="1600" dirty="0" err="1" smtClean="0"/>
              <a:t>Ciccotti</a:t>
            </a:r>
            <a:r>
              <a:rPr lang="en-US" sz="1600" dirty="0" smtClean="0"/>
              <a:t>, Sci. Model. </a:t>
            </a:r>
            <a:r>
              <a:rPr lang="en-US" sz="1600" dirty="0" err="1" smtClean="0"/>
              <a:t>Simul</a:t>
            </a:r>
            <a:r>
              <a:rPr lang="en-US" sz="1600" dirty="0" smtClean="0"/>
              <a:t>. 15 (2008), 187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TAMC: the problem of non-analytical Collective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 TAMD nuclei evolve under the action of: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TAMD (but also </a:t>
            </a:r>
            <a:r>
              <a:rPr lang="en-US" dirty="0" err="1" smtClean="0"/>
              <a:t>Metadynamics</a:t>
            </a:r>
            <a:r>
              <a:rPr lang="en-US" dirty="0" smtClean="0"/>
              <a:t>, Adiabatic Dynamics, …) can be used only if the collective variable is an explicit-analytic function of the atomic positions</a:t>
            </a:r>
          </a:p>
        </p:txBody>
      </p:sp>
      <p:pic>
        <p:nvPicPr>
          <p:cNvPr id="5" name="Picture 4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910755" y="2324365"/>
            <a:ext cx="5956300" cy="469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TAMC: </a:t>
            </a:r>
            <a:r>
              <a:rPr lang="en-US" u="sng" dirty="0" smtClean="0"/>
              <a:t>T</a:t>
            </a:r>
            <a:r>
              <a:rPr lang="en-US" dirty="0" smtClean="0"/>
              <a:t>emperature </a:t>
            </a:r>
            <a:r>
              <a:rPr lang="en-US" u="sng" dirty="0" smtClean="0"/>
              <a:t>A</a:t>
            </a:r>
            <a:r>
              <a:rPr lang="en-US" dirty="0" smtClean="0"/>
              <a:t>ccelerated </a:t>
            </a:r>
            <a:r>
              <a:rPr lang="en-US" u="sng" dirty="0" smtClean="0"/>
              <a:t>M</a:t>
            </a:r>
            <a:r>
              <a:rPr lang="en-US" dirty="0" smtClean="0"/>
              <a:t>onte </a:t>
            </a:r>
            <a:r>
              <a:rPr lang="en-US" u="sng" dirty="0" smtClean="0"/>
              <a:t>C</a:t>
            </a:r>
            <a:r>
              <a:rPr lang="en-US" dirty="0" smtClean="0"/>
              <a:t>arlo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Idea: nuclei are evolved by MC instead than by MD according to the probability density function 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   are still evolved by MD under the force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       are configurations generated by MC </a:t>
            </a:r>
          </a:p>
          <a:p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5" name="Picture 4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894374" y="4562475"/>
            <a:ext cx="203200" cy="215900"/>
          </a:xfrm>
          <a:prstGeom prst="rect">
            <a:avLst/>
          </a:prstGeom>
        </p:spPr>
      </p:pic>
      <p:pic>
        <p:nvPicPr>
          <p:cNvPr id="6" name="Picture 5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3370974" y="4962043"/>
            <a:ext cx="2489200" cy="469900"/>
          </a:xfrm>
          <a:prstGeom prst="rect">
            <a:avLst/>
          </a:prstGeom>
        </p:spPr>
      </p:pic>
      <p:pic>
        <p:nvPicPr>
          <p:cNvPr id="7" name="Picture 6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1379544" y="5682033"/>
            <a:ext cx="368300" cy="279400"/>
          </a:xfrm>
          <a:prstGeom prst="rect">
            <a:avLst/>
          </a:prstGeom>
        </p:spPr>
      </p:pic>
      <p:pic>
        <p:nvPicPr>
          <p:cNvPr id="8" name="Picture 7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8"/>
              <a:stretch>
                <a:fillRect/>
              </a:stretch>
            </p:blipFill>
          </mc:Choice>
          <mc:Fallback>
            <p:blipFill>
              <a:blip r:embed="rId9"/>
              <a:stretch>
                <a:fillRect/>
              </a:stretch>
            </p:blipFill>
          </mc:Fallback>
        </mc:AlternateContent>
        <p:spPr>
          <a:xfrm>
            <a:off x="870950" y="3119438"/>
            <a:ext cx="7480300" cy="952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Adiabaticity</a:t>
            </a:r>
            <a:r>
              <a:rPr lang="en-US" dirty="0" smtClean="0"/>
              <a:t> in TAMC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  evolved by MD,     evolved by MC: </a:t>
            </a:r>
            <a:r>
              <a:rPr lang="en-US" dirty="0" err="1" smtClean="0"/>
              <a:t>adiabaticity</a:t>
            </a:r>
            <a:r>
              <a:rPr lang="en-US" dirty="0" smtClean="0"/>
              <a:t> is a loose concept that requires a strict definition</a:t>
            </a:r>
          </a:p>
          <a:p>
            <a:r>
              <a:rPr lang="en-US" dirty="0" smtClean="0"/>
              <a:t>let be     the characteristic time of the     evolution</a:t>
            </a:r>
          </a:p>
          <a:p>
            <a:r>
              <a:rPr lang="en-US" dirty="0" smtClean="0"/>
              <a:t>    is the time step of MD</a:t>
            </a:r>
          </a:p>
          <a:p>
            <a:pPr lvl="1"/>
            <a:r>
              <a:rPr lang="en-US" dirty="0" smtClean="0"/>
              <a:t>                         is the number of </a:t>
            </a:r>
            <a:r>
              <a:rPr lang="en-US" dirty="0" err="1" smtClean="0"/>
              <a:t>timesteps</a:t>
            </a:r>
            <a:r>
              <a:rPr lang="en-US" dirty="0" smtClean="0"/>
              <a:t> for    , i.e. for a significant displacement of </a:t>
            </a:r>
          </a:p>
          <a:p>
            <a:r>
              <a:rPr lang="en-US" dirty="0" smtClean="0"/>
              <a:t>      is the number of MC steps needed for (a good) sampling of      </a:t>
            </a:r>
          </a:p>
          <a:p>
            <a:endParaRPr lang="en-US" dirty="0" smtClean="0"/>
          </a:p>
          <a:p>
            <a:r>
              <a:rPr lang="en-US" dirty="0" smtClean="0"/>
              <a:t> if                    ,     reaches the equilibrium and it is sampled at each value of    : </a:t>
            </a:r>
            <a:r>
              <a:rPr lang="en-US" dirty="0" err="1" smtClean="0"/>
              <a:t>adiabaticity</a:t>
            </a:r>
            <a:endParaRPr lang="en-US" dirty="0" smtClean="0"/>
          </a:p>
        </p:txBody>
      </p:sp>
      <p:pic>
        <p:nvPicPr>
          <p:cNvPr id="4" name="Picture 3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777023" y="1742263"/>
            <a:ext cx="243840" cy="259080"/>
          </a:xfrm>
          <a:prstGeom prst="rect">
            <a:avLst/>
          </a:prstGeom>
        </p:spPr>
      </p:pic>
      <p:pic>
        <p:nvPicPr>
          <p:cNvPr id="5" name="Picture 4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3513508" y="1748085"/>
            <a:ext cx="289560" cy="259080"/>
          </a:xfrm>
          <a:prstGeom prst="rect">
            <a:avLst/>
          </a:prstGeom>
        </p:spPr>
      </p:pic>
      <p:pic>
        <p:nvPicPr>
          <p:cNvPr id="6" name="Picture 5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1837996" y="2657248"/>
            <a:ext cx="274320" cy="259080"/>
          </a:xfrm>
          <a:prstGeom prst="rect">
            <a:avLst/>
          </a:prstGeom>
        </p:spPr>
      </p:pic>
      <p:pic>
        <p:nvPicPr>
          <p:cNvPr id="7" name="Picture 6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8"/>
              <a:stretch>
                <a:fillRect/>
              </a:stretch>
            </p:blipFill>
          </mc:Choice>
          <mc:Fallback>
            <p:blipFill>
              <a:blip r:embed="rId9"/>
              <a:stretch>
                <a:fillRect/>
              </a:stretch>
            </p:blipFill>
          </mc:Fallback>
        </mc:AlternateContent>
        <p:spPr>
          <a:xfrm>
            <a:off x="915159" y="3067285"/>
            <a:ext cx="289560" cy="396240"/>
          </a:xfrm>
          <a:prstGeom prst="rect">
            <a:avLst/>
          </a:prstGeom>
        </p:spPr>
      </p:pic>
      <p:pic>
        <p:nvPicPr>
          <p:cNvPr id="9" name="Picture 8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10"/>
              <a:stretch>
                <a:fillRect/>
              </a:stretch>
            </p:blipFill>
          </mc:Choice>
          <mc:Fallback>
            <p:blipFill>
              <a:blip r:embed="rId11"/>
              <a:stretch>
                <a:fillRect/>
              </a:stretch>
            </p:blipFill>
          </mc:Fallback>
        </mc:AlternateContent>
        <p:spPr>
          <a:xfrm>
            <a:off x="1338151" y="3516343"/>
            <a:ext cx="1739900" cy="469900"/>
          </a:xfrm>
          <a:prstGeom prst="rect">
            <a:avLst/>
          </a:prstGeom>
        </p:spPr>
      </p:pic>
      <p:pic>
        <p:nvPicPr>
          <p:cNvPr id="10" name="Picture 9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12"/>
              <a:stretch>
                <a:fillRect/>
              </a:stretch>
            </p:blipFill>
          </mc:Choice>
          <mc:Fallback>
            <p:blipFill>
              <a:blip r:embed="rId13"/>
              <a:stretch>
                <a:fillRect/>
              </a:stretch>
            </p:blipFill>
          </mc:Fallback>
        </mc:AlternateContent>
        <p:spPr>
          <a:xfrm>
            <a:off x="5201842" y="3986243"/>
            <a:ext cx="203200" cy="215900"/>
          </a:xfrm>
          <a:prstGeom prst="rect">
            <a:avLst/>
          </a:prstGeom>
        </p:spPr>
      </p:pic>
      <p:pic>
        <p:nvPicPr>
          <p:cNvPr id="12" name="Picture 11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14"/>
              <a:stretch>
                <a:fillRect/>
              </a:stretch>
            </p:blipFill>
          </mc:Choice>
          <mc:Fallback>
            <p:blipFill>
              <a:blip r:embed="rId15"/>
              <a:stretch>
                <a:fillRect/>
              </a:stretch>
            </p:blipFill>
          </mc:Fallback>
        </mc:AlternateContent>
        <p:spPr>
          <a:xfrm>
            <a:off x="1025414" y="4478890"/>
            <a:ext cx="254000" cy="215900"/>
          </a:xfrm>
          <a:prstGeom prst="rect">
            <a:avLst/>
          </a:prstGeom>
        </p:spPr>
      </p:pic>
      <p:pic>
        <p:nvPicPr>
          <p:cNvPr id="14" name="Picture 13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16"/>
              <a:stretch>
                <a:fillRect/>
              </a:stretch>
            </p:blipFill>
          </mc:Choice>
          <mc:Fallback>
            <p:blipFill>
              <a:blip r:embed="rId17"/>
              <a:stretch>
                <a:fillRect/>
              </a:stretch>
            </p:blipFill>
          </mc:Fallback>
        </mc:AlternateContent>
        <p:spPr>
          <a:xfrm>
            <a:off x="1277938" y="5806840"/>
            <a:ext cx="1625600" cy="342900"/>
          </a:xfrm>
          <a:prstGeom prst="rect">
            <a:avLst/>
          </a:prstGeom>
        </p:spPr>
      </p:pic>
      <p:pic>
        <p:nvPicPr>
          <p:cNvPr id="15" name="Picture 14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12"/>
              <a:stretch>
                <a:fillRect/>
              </a:stretch>
            </p:blipFill>
          </mc:Choice>
          <mc:Fallback>
            <p:blipFill>
              <a:blip r:embed="rId13"/>
              <a:stretch>
                <a:fillRect/>
              </a:stretch>
            </p:blipFill>
          </mc:Fallback>
        </mc:AlternateContent>
        <p:spPr>
          <a:xfrm>
            <a:off x="6732696" y="2696032"/>
            <a:ext cx="243840" cy="259080"/>
          </a:xfrm>
          <a:prstGeom prst="rect">
            <a:avLst/>
          </a:prstGeom>
        </p:spPr>
      </p:pic>
      <p:pic>
        <p:nvPicPr>
          <p:cNvPr id="16" name="Picture 15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3078051" y="5890660"/>
            <a:ext cx="289560" cy="259080"/>
          </a:xfrm>
          <a:prstGeom prst="rect">
            <a:avLst/>
          </a:prstGeom>
        </p:spPr>
      </p:pic>
      <p:pic>
        <p:nvPicPr>
          <p:cNvPr id="17" name="Picture 16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12"/>
              <a:stretch>
                <a:fillRect/>
              </a:stretch>
            </p:blipFill>
          </mc:Choice>
          <mc:Fallback>
            <p:blipFill>
              <a:blip r:embed="rId13"/>
              <a:stretch>
                <a:fillRect/>
              </a:stretch>
            </p:blipFill>
          </mc:Fallback>
        </mc:AlternateContent>
        <p:spPr>
          <a:xfrm>
            <a:off x="4843785" y="6272178"/>
            <a:ext cx="243840" cy="259080"/>
          </a:xfrm>
          <a:prstGeom prst="rect">
            <a:avLst/>
          </a:prstGeom>
        </p:spPr>
      </p:pic>
      <p:pic>
        <p:nvPicPr>
          <p:cNvPr id="18" name="Picture 17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18"/>
              <a:stretch>
                <a:fillRect/>
              </a:stretch>
            </p:blipFill>
          </mc:Choice>
          <mc:Fallback>
            <p:blipFill>
              <a:blip r:embed="rId19"/>
              <a:stretch>
                <a:fillRect/>
              </a:stretch>
            </p:blipFill>
          </mc:Fallback>
        </mc:AlternateContent>
        <p:spPr>
          <a:xfrm>
            <a:off x="3822704" y="4760913"/>
            <a:ext cx="1193800" cy="469900"/>
          </a:xfrm>
          <a:prstGeom prst="rect">
            <a:avLst/>
          </a:prstGeom>
        </p:spPr>
      </p:pic>
      <p:pic>
        <p:nvPicPr>
          <p:cNvPr id="19" name="Picture 18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7261013" y="3584075"/>
            <a:ext cx="274320" cy="259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Where is TAMC extension important?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598" y="1600200"/>
            <a:ext cx="8686800" cy="52578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Classical cases</a:t>
            </a:r>
          </a:p>
          <a:p>
            <a:pPr lvl="1"/>
            <a:r>
              <a:rPr lang="en-US" sz="2400" dirty="0" smtClean="0"/>
              <a:t>Nucleation </a:t>
            </a:r>
          </a:p>
          <a:p>
            <a:pPr lvl="1"/>
            <a:r>
              <a:rPr lang="en-US" sz="2400" dirty="0" smtClean="0"/>
              <a:t>Rigorous collective variable to localize vacancies in solids</a:t>
            </a:r>
          </a:p>
          <a:p>
            <a:r>
              <a:rPr lang="en-US" sz="2800" dirty="0" smtClean="0"/>
              <a:t>Quantum cases: let the observable be the quantum average                                                    then 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therefore for TAMD, and similar techniques, we </a:t>
            </a:r>
            <a:br>
              <a:rPr lang="en-US" sz="2800" dirty="0" smtClean="0"/>
            </a:br>
            <a:r>
              <a:rPr lang="en-US" sz="2800" dirty="0" smtClean="0"/>
              <a:t>need</a:t>
            </a:r>
            <a:endParaRPr lang="en-US" sz="2800" dirty="0"/>
          </a:p>
        </p:txBody>
      </p:sp>
      <p:pic>
        <p:nvPicPr>
          <p:cNvPr id="7" name="Picture 6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427134" y="6137480"/>
            <a:ext cx="1173480" cy="328930"/>
          </a:xfrm>
          <a:prstGeom prst="rect">
            <a:avLst/>
          </a:prstGeom>
        </p:spPr>
      </p:pic>
      <p:pic>
        <p:nvPicPr>
          <p:cNvPr id="8" name="Picture 7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1526129" y="3968225"/>
            <a:ext cx="5236210" cy="1484630"/>
          </a:xfrm>
          <a:prstGeom prst="rect">
            <a:avLst/>
          </a:prstGeom>
        </p:spPr>
      </p:pic>
      <p:pic>
        <p:nvPicPr>
          <p:cNvPr id="9" name="Picture 8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1755252" y="3513136"/>
            <a:ext cx="4030980" cy="335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The problem of rare events</a:t>
            </a:r>
          </a:p>
          <a:p>
            <a:r>
              <a:rPr lang="en-US" dirty="0" smtClean="0"/>
              <a:t>Accelerating the sampling:</a:t>
            </a:r>
          </a:p>
          <a:p>
            <a:pPr lvl="1"/>
            <a:r>
              <a:rPr lang="en-US" dirty="0" smtClean="0"/>
              <a:t>Temperature Accelerated Molecular Dynamics (TAMD)</a:t>
            </a:r>
          </a:p>
          <a:p>
            <a:pPr lvl="1"/>
            <a:r>
              <a:rPr lang="en-US" dirty="0" smtClean="0"/>
              <a:t>Single Sweep Method</a:t>
            </a:r>
          </a:p>
          <a:p>
            <a:pPr lvl="2"/>
            <a:r>
              <a:rPr lang="en-US" dirty="0" smtClean="0"/>
              <a:t>Illustration: free energy surface of diffusing hydrogen in sodium </a:t>
            </a:r>
            <a:r>
              <a:rPr lang="en-US" dirty="0" err="1" smtClean="0"/>
              <a:t>alanates</a:t>
            </a:r>
            <a:endParaRPr lang="en-US" dirty="0" smtClean="0"/>
          </a:p>
          <a:p>
            <a:pPr lvl="1"/>
            <a:r>
              <a:rPr lang="en-US" dirty="0" smtClean="0"/>
              <a:t>Temperature Accelerated Monte Carlo (TAMC)</a:t>
            </a:r>
          </a:p>
          <a:p>
            <a:pPr lvl="2"/>
            <a:r>
              <a:rPr lang="en-US" dirty="0" smtClean="0"/>
              <a:t>Illustrations: nucleation</a:t>
            </a:r>
          </a:p>
          <a:p>
            <a:r>
              <a:rPr lang="en-US" dirty="0" smtClean="0"/>
              <a:t>Conclusions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9046" y="79258"/>
            <a:ext cx="7292632" cy="1425197"/>
          </a:xfrm>
        </p:spPr>
        <p:txBody>
          <a:bodyPr>
            <a:normAutofit/>
          </a:bodyPr>
          <a:lstStyle/>
          <a:p>
            <a:r>
              <a:rPr lang="en-US" sz="3600" dirty="0" smtClean="0"/>
              <a:t>TAMC: application to the nucleation of a moderately </a:t>
            </a:r>
            <a:r>
              <a:rPr lang="en-US" sz="3600" dirty="0" err="1" smtClean="0"/>
              <a:t>undercooled</a:t>
            </a:r>
            <a:r>
              <a:rPr lang="en-US" sz="3600" dirty="0" smtClean="0"/>
              <a:t> L-J liquid 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84844"/>
            <a:ext cx="4323878" cy="3890961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en-US" dirty="0" smtClean="0"/>
              <a:t>Targets</a:t>
            </a:r>
          </a:p>
          <a:p>
            <a:r>
              <a:rPr lang="en-US" dirty="0" smtClean="0"/>
              <a:t>Get the free energy as a function of the number of atoms of a given  crystalline nucleus</a:t>
            </a:r>
          </a:p>
          <a:p>
            <a:r>
              <a:rPr lang="en-US" dirty="0" smtClean="0"/>
              <a:t>Critical size of the nucleus</a:t>
            </a:r>
          </a:p>
          <a:p>
            <a:r>
              <a:rPr lang="en-US" dirty="0" smtClean="0"/>
              <a:t>Mechanism of growth of the nucleus (hopefully) 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781078" y="4752475"/>
            <a:ext cx="398262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Typical free energy as function of the number of atoms in the crystalline nucleus</a:t>
            </a:r>
          </a:p>
        </p:txBody>
      </p:sp>
      <p:pic>
        <p:nvPicPr>
          <p:cNvPr id="8" name="Picture 7" descr="FvsClusterSiz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4306" y="1857386"/>
            <a:ext cx="3530600" cy="29559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Collective variable for nucleation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3667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Nucleus Size (NS):</a:t>
            </a:r>
          </a:p>
          <a:p>
            <a:pPr lvl="1"/>
            <a:r>
              <a:rPr lang="en-US" dirty="0" smtClean="0"/>
              <a:t>Number of atoms in the largest cluster of (</a:t>
            </a:r>
            <a:r>
              <a:rPr lang="en-US" dirty="0" err="1" smtClean="0"/>
              <a:t>i</a:t>
            </a:r>
            <a:r>
              <a:rPr lang="en-US" dirty="0" smtClean="0"/>
              <a:t>) connected, (ii) crystal-like atoms</a:t>
            </a:r>
          </a:p>
          <a:p>
            <a:pPr lvl="1">
              <a:buNone/>
            </a:pPr>
            <a:r>
              <a:rPr lang="en-US" dirty="0" smtClean="0"/>
              <a:t>	(</a:t>
            </a:r>
            <a:r>
              <a:rPr lang="en-US" dirty="0" err="1" smtClean="0"/>
              <a:t>i</a:t>
            </a:r>
            <a:r>
              <a:rPr lang="en-US" dirty="0" smtClean="0"/>
              <a:t>) Two atoms with                       are connected when their           are almost parallel</a:t>
            </a:r>
            <a:r>
              <a:rPr lang="en-US" baseline="30000" dirty="0" smtClean="0"/>
              <a:t>1</a:t>
            </a:r>
          </a:p>
          <a:p>
            <a:pPr lvl="1">
              <a:buNone/>
            </a:pPr>
            <a:endParaRPr lang="en-US" baseline="30000" dirty="0" smtClean="0"/>
          </a:p>
          <a:p>
            <a:pPr lvl="1">
              <a:buNone/>
            </a:pPr>
            <a:endParaRPr lang="en-US" baseline="30000" dirty="0" smtClean="0"/>
          </a:p>
          <a:p>
            <a:pPr lvl="1">
              <a:buNone/>
            </a:pPr>
            <a:endParaRPr lang="en-US" baseline="30000" dirty="0" smtClean="0"/>
          </a:p>
          <a:p>
            <a:pPr lvl="1">
              <a:buNone/>
            </a:pPr>
            <a:endParaRPr lang="en-US" baseline="30000" dirty="0" smtClean="0"/>
          </a:p>
          <a:p>
            <a:pPr lvl="1">
              <a:buNone/>
            </a:pPr>
            <a:endParaRPr lang="en-US" baseline="30000" dirty="0" smtClean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r>
              <a:rPr lang="en-US" dirty="0" smtClean="0"/>
              <a:t>	(ii) Crystal-like atoms: atoms with 7 or more connected atoms</a:t>
            </a:r>
            <a:r>
              <a:rPr lang="en-US" baseline="30000" dirty="0" smtClean="0"/>
              <a:t>1</a:t>
            </a:r>
          </a:p>
          <a:p>
            <a:pPr lvl="1">
              <a:buNone/>
            </a:pPr>
            <a:r>
              <a:rPr lang="en-US" dirty="0" smtClean="0"/>
              <a:t>	</a:t>
            </a:r>
            <a:endParaRPr lang="en-US" baseline="30000" dirty="0" smtClean="0"/>
          </a:p>
          <a:p>
            <a:r>
              <a:rPr lang="en-US" dirty="0" smtClean="0"/>
              <a:t>To identify the largest cluster one has to use methods of graph theory (e.g. the “Deep First search” which we used)</a:t>
            </a:r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>
              <a:buNone/>
            </a:pPr>
            <a:r>
              <a:rPr lang="en-US" sz="4000" dirty="0" smtClean="0"/>
              <a:t>The NS is mathematically well defined but non analytical </a:t>
            </a:r>
          </a:p>
          <a:p>
            <a:pPr lvl="1"/>
            <a:endParaRPr lang="en-US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711200" y="6383867"/>
            <a:ext cx="8521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1) P. R. ten </a:t>
            </a:r>
            <a:r>
              <a:rPr lang="en-US" dirty="0" err="1" smtClean="0"/>
              <a:t>Wolde</a:t>
            </a:r>
            <a:r>
              <a:rPr lang="en-US" dirty="0" smtClean="0"/>
              <a:t>, M. J. Ruiz-</a:t>
            </a:r>
            <a:r>
              <a:rPr lang="en-US" dirty="0" err="1" smtClean="0"/>
              <a:t>Monter</a:t>
            </a:r>
            <a:r>
              <a:rPr lang="en-US" dirty="0" smtClean="0"/>
              <a:t> and D. </a:t>
            </a:r>
            <a:r>
              <a:rPr lang="en-US" dirty="0" err="1" smtClean="0"/>
              <a:t>Frenkel</a:t>
            </a:r>
            <a:r>
              <a:rPr lang="en-US" dirty="0" smtClean="0"/>
              <a:t>, J. Chem. Phys. 104 (1996)  9932</a:t>
            </a: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rot="5400000">
            <a:off x="3897102" y="5373784"/>
            <a:ext cx="530013" cy="1588"/>
          </a:xfrm>
          <a:prstGeom prst="line">
            <a:avLst/>
          </a:prstGeom>
          <a:ln w="76200">
            <a:solidFill>
              <a:srgbClr val="FF0000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6668030" y="2235728"/>
            <a:ext cx="411480" cy="182880"/>
          </a:xfrm>
          <a:prstGeom prst="rect">
            <a:avLst/>
          </a:prstGeom>
        </p:spPr>
      </p:pic>
      <p:pic>
        <p:nvPicPr>
          <p:cNvPr id="16" name="Picture 15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2755900" y="1574800"/>
            <a:ext cx="728980" cy="355600"/>
          </a:xfrm>
          <a:prstGeom prst="rect">
            <a:avLst/>
          </a:prstGeom>
        </p:spPr>
      </p:pic>
      <p:pic>
        <p:nvPicPr>
          <p:cNvPr id="10" name="Picture 9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2701373" y="2714095"/>
            <a:ext cx="3383280" cy="868680"/>
          </a:xfrm>
          <a:prstGeom prst="rect">
            <a:avLst/>
          </a:prstGeom>
        </p:spPr>
      </p:pic>
      <p:pic>
        <p:nvPicPr>
          <p:cNvPr id="11" name="Picture 10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8"/>
              <a:stretch>
                <a:fillRect/>
              </a:stretch>
            </p:blipFill>
          </mc:Choice>
          <mc:Fallback>
            <p:blipFill>
              <a:blip r:embed="rId9"/>
              <a:stretch>
                <a:fillRect/>
              </a:stretch>
            </p:blipFill>
          </mc:Fallback>
        </mc:AlternateContent>
        <p:spPr>
          <a:xfrm>
            <a:off x="3045030" y="2235728"/>
            <a:ext cx="1085850" cy="228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4047" y="274638"/>
            <a:ext cx="4938885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Effective Nucleus Size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308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         </a:t>
            </a:r>
            <a:r>
              <a:rPr lang="en-US" sz="3027" dirty="0" smtClean="0"/>
              <a:t>is not efficient with TAMC:          being discrete TAMC is accelerated only when a changes of one unit happens, a non frequent event  </a:t>
            </a:r>
          </a:p>
          <a:p>
            <a:r>
              <a:rPr lang="en-US" sz="3027" dirty="0" smtClean="0"/>
              <a:t>Smoothing          : </a:t>
            </a:r>
            <a:br>
              <a:rPr lang="en-US" sz="3027" dirty="0" smtClean="0"/>
            </a:br>
            <a:r>
              <a:rPr lang="en-US" sz="3027" dirty="0" smtClean="0"/>
              <a:t>Effective Nucleus Size (ENS)</a:t>
            </a:r>
            <a:br>
              <a:rPr lang="en-US" sz="3027" dirty="0" smtClean="0"/>
            </a:br>
            <a:r>
              <a:rPr lang="en-US" sz="3027" dirty="0" smtClean="0"/>
              <a:t/>
            </a:r>
            <a:br>
              <a:rPr lang="en-US" sz="3027" dirty="0" smtClean="0"/>
            </a:br>
            <a:r>
              <a:rPr lang="en-US" sz="3027" dirty="0" smtClean="0"/>
              <a:t/>
            </a:r>
            <a:br>
              <a:rPr lang="en-US" sz="3027" dirty="0" smtClean="0"/>
            </a:br>
            <a:r>
              <a:rPr lang="en-US" sz="3027" dirty="0" smtClean="0"/>
              <a:t/>
            </a:r>
            <a:br>
              <a:rPr lang="en-US" sz="3027" dirty="0" smtClean="0"/>
            </a:br>
            <a:r>
              <a:rPr lang="en-US" sz="3027" dirty="0" smtClean="0"/>
              <a:t>the buffer atoms are those</a:t>
            </a:r>
            <a:br>
              <a:rPr lang="en-US" sz="3027" dirty="0" smtClean="0"/>
            </a:br>
            <a:r>
              <a:rPr lang="en-US" sz="3027" dirty="0" smtClean="0"/>
              <a:t>with                   from the </a:t>
            </a:r>
            <a:br>
              <a:rPr lang="en-US" sz="3027" dirty="0" smtClean="0"/>
            </a:br>
            <a:r>
              <a:rPr lang="en-US" sz="3027" dirty="0" smtClean="0"/>
              <a:t>cluster atoms </a:t>
            </a:r>
            <a:endParaRPr lang="en-US" sz="3027" dirty="0"/>
          </a:p>
        </p:txBody>
      </p:sp>
      <p:pic>
        <p:nvPicPr>
          <p:cNvPr id="4" name="Picture 3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6044035" y="623146"/>
            <a:ext cx="1249680" cy="579120"/>
          </a:xfrm>
          <a:prstGeom prst="rect">
            <a:avLst/>
          </a:prstGeom>
        </p:spPr>
      </p:pic>
      <p:pic>
        <p:nvPicPr>
          <p:cNvPr id="6" name="Picture 5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880534" y="1710266"/>
            <a:ext cx="728980" cy="355600"/>
          </a:xfrm>
          <a:prstGeom prst="rect">
            <a:avLst/>
          </a:prstGeom>
        </p:spPr>
      </p:pic>
      <p:pic>
        <p:nvPicPr>
          <p:cNvPr id="7" name="Picture 6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5481009" y="1718733"/>
            <a:ext cx="728980" cy="355600"/>
          </a:xfrm>
          <a:prstGeom prst="rect">
            <a:avLst/>
          </a:prstGeom>
        </p:spPr>
      </p:pic>
      <p:pic>
        <p:nvPicPr>
          <p:cNvPr id="8" name="Picture 7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2500737" y="3132673"/>
            <a:ext cx="728980" cy="355600"/>
          </a:xfrm>
          <a:prstGeom prst="rect">
            <a:avLst/>
          </a:prstGeom>
        </p:spPr>
      </p:pic>
      <p:pic>
        <p:nvPicPr>
          <p:cNvPr id="10" name="Picture 9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819152" y="4140206"/>
            <a:ext cx="4044950" cy="1102360"/>
          </a:xfrm>
          <a:prstGeom prst="rect">
            <a:avLst/>
          </a:prstGeom>
        </p:spPr>
      </p:pic>
      <p:pic>
        <p:nvPicPr>
          <p:cNvPr id="12" name="Picture 11" descr="weigths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8"/>
              <a:srcRect l="2525" t="11910" r="16833"/>
              <a:stretch>
                <a:fillRect/>
              </a:stretch>
            </p:blipFill>
          </mc:Choice>
          <mc:Fallback>
            <p:blipFill>
              <a:blip r:embed="rId9"/>
              <a:srcRect l="2525" t="11910" r="16833"/>
              <a:stretch>
                <a:fillRect/>
              </a:stretch>
            </p:blipFill>
          </mc:Fallback>
        </mc:AlternateContent>
        <p:spPr>
          <a:xfrm>
            <a:off x="4965700" y="3602745"/>
            <a:ext cx="4052630" cy="3128255"/>
          </a:xfrm>
          <a:prstGeom prst="rect">
            <a:avLst/>
          </a:prstGeom>
        </p:spPr>
      </p:pic>
      <p:pic>
        <p:nvPicPr>
          <p:cNvPr id="11" name="Picture 10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10"/>
              <a:stretch>
                <a:fillRect/>
              </a:stretch>
            </p:blipFill>
          </mc:Choice>
          <mc:Fallback>
            <p:blipFill>
              <a:blip r:embed="rId11"/>
              <a:stretch>
                <a:fillRect/>
              </a:stretch>
            </p:blipFill>
          </mc:Fallback>
        </mc:AlternateContent>
        <p:spPr>
          <a:xfrm>
            <a:off x="1640412" y="5765797"/>
            <a:ext cx="1303020" cy="274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Results: timeline MD </a:t>
            </a:r>
            <a:r>
              <a:rPr lang="en-US" dirty="0" err="1" smtClean="0"/>
              <a:t>vs</a:t>
            </a:r>
            <a:r>
              <a:rPr lang="en-US" dirty="0" smtClean="0"/>
              <a:t> TAMC</a:t>
            </a:r>
            <a:endParaRPr lang="en-US" dirty="0"/>
          </a:p>
        </p:txBody>
      </p:sp>
      <p:pic>
        <p:nvPicPr>
          <p:cNvPr id="10" name="Content Placeholder 9" descr="timeline.jpg"/>
          <p:cNvPicPr>
            <a:picLocks noGrp="1" noChangeAspect="1"/>
          </p:cNvPicPr>
          <p:nvPr>
            <p:ph idx="1"/>
          </p:nvPr>
        </p:nvPicPr>
        <p:blipFill>
          <a:blip r:embed="rId2"/>
          <a:srcRect l="2355" t="13335" r="6730" b="4763"/>
          <a:stretch>
            <a:fillRect/>
          </a:stretch>
        </p:blipFill>
        <p:spPr>
          <a:xfrm>
            <a:off x="119996" y="1286095"/>
            <a:ext cx="8753789" cy="557190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3120" y="274638"/>
            <a:ext cx="6141152" cy="1143000"/>
          </a:xfrm>
        </p:spPr>
        <p:txBody>
          <a:bodyPr/>
          <a:lstStyle/>
          <a:p>
            <a:r>
              <a:rPr lang="en-US" dirty="0" smtClean="0"/>
              <a:t>Results: free energy </a:t>
            </a:r>
            <a:r>
              <a:rPr lang="en-US" dirty="0" err="1" smtClean="0"/>
              <a:t>vs</a:t>
            </a:r>
            <a:r>
              <a:rPr lang="en-US" dirty="0" smtClean="0"/>
              <a:t>  </a:t>
            </a:r>
            <a:endParaRPr lang="en-US" dirty="0"/>
          </a:p>
        </p:txBody>
      </p:sp>
      <p:pic>
        <p:nvPicPr>
          <p:cNvPr id="5" name="Picture 4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6687489" y="623146"/>
            <a:ext cx="1249680" cy="579120"/>
          </a:xfrm>
          <a:prstGeom prst="rect">
            <a:avLst/>
          </a:prstGeom>
        </p:spPr>
      </p:pic>
      <p:pic>
        <p:nvPicPr>
          <p:cNvPr id="7" name="Content Placeholder 6" descr="FvsN.pdf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4"/>
              <a:srcRect t="11910" r="16160" b="4764"/>
              <a:stretch>
                <a:fillRect/>
              </a:stretch>
            </p:blipFill>
          </mc:Choice>
          <mc:Fallback>
            <p:blipFill>
              <a:blip r:embed="rId5"/>
              <a:srcRect t="11910" r="16160" b="4764"/>
              <a:stretch>
                <a:fillRect/>
              </a:stretch>
            </p:blipFill>
          </mc:Fallback>
        </mc:AlternateContent>
        <p:spPr>
          <a:xfrm>
            <a:off x="643197" y="1285821"/>
            <a:ext cx="7620545" cy="53520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Results: nucleus configurations</a:t>
            </a:r>
            <a:endParaRPr lang="en-US" dirty="0"/>
          </a:p>
        </p:txBody>
      </p:sp>
      <p:pic>
        <p:nvPicPr>
          <p:cNvPr id="7" name="Content Placeholder 6" descr="snapShotLayersExp.pdf"/>
          <p:cNvPicPr>
            <a:picLocks noGrp="1" noChangeAspect="1"/>
          </p:cNvPicPr>
          <p:nvPr>
            <p:ph sz="half" idx="2"/>
          </p:nvPr>
        </p:nvPicPr>
        <mc:AlternateContent>
          <mc:Choice xmlns:ma="http://schemas.microsoft.com/office/mac/drawingml/2008/main" Requires="ma">
            <p:blipFill>
              <a:blip r:embed="rId2"/>
              <a:srcRect l="22582" t="17674" r="1143" b="19358"/>
              <a:stretch>
                <a:fillRect/>
              </a:stretch>
            </p:blipFill>
          </mc:Choice>
          <mc:Fallback>
            <p:blipFill>
              <a:blip r:embed="rId3"/>
              <a:srcRect l="22582" t="17674" r="1143" b="19358"/>
              <a:stretch>
                <a:fillRect/>
              </a:stretch>
            </p:blipFill>
          </mc:Fallback>
        </mc:AlternateContent>
        <p:spPr>
          <a:xfrm>
            <a:off x="5658032" y="1282535"/>
            <a:ext cx="2593674" cy="3030039"/>
          </a:xfrm>
        </p:spPr>
      </p:pic>
      <p:sp>
        <p:nvSpPr>
          <p:cNvPr id="8" name="TextBox 7"/>
          <p:cNvSpPr txBox="1"/>
          <p:nvPr/>
        </p:nvSpPr>
        <p:spPr>
          <a:xfrm>
            <a:off x="5554128" y="1608692"/>
            <a:ext cx="423864" cy="4319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9" name="Picture 8" descr="nucleus1.jpg"/>
          <p:cNvPicPr>
            <a:picLocks noChangeAspect="1"/>
          </p:cNvPicPr>
          <p:nvPr/>
        </p:nvPicPr>
        <p:blipFill>
          <a:blip r:embed="rId4"/>
          <a:srcRect l="21186" t="20425" r="27541" b="45290"/>
          <a:stretch>
            <a:fillRect/>
          </a:stretch>
        </p:blipFill>
        <p:spPr>
          <a:xfrm>
            <a:off x="1847846" y="1265241"/>
            <a:ext cx="2395969" cy="1911056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</p:pic>
      <p:sp>
        <p:nvSpPr>
          <p:cNvPr id="10" name="Oval 9"/>
          <p:cNvSpPr/>
          <p:nvPr/>
        </p:nvSpPr>
        <p:spPr>
          <a:xfrm>
            <a:off x="2301756" y="1854204"/>
            <a:ext cx="1948490" cy="1058334"/>
          </a:xfrm>
          <a:prstGeom prst="ellipse">
            <a:avLst/>
          </a:prstGeom>
          <a:noFill/>
          <a:ln w="76200">
            <a:solidFill>
              <a:srgbClr val="FF0000"/>
            </a:solidFill>
          </a:ln>
          <a:scene3d>
            <a:camera prst="orthographicFront">
              <a:rot lat="0" lon="0" rev="16614000"/>
            </a:camera>
            <a:lightRig rig="threePt" dir="t"/>
          </a:scene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Oval 11"/>
          <p:cNvSpPr/>
          <p:nvPr/>
        </p:nvSpPr>
        <p:spPr>
          <a:xfrm>
            <a:off x="6129851" y="2269068"/>
            <a:ext cx="1879630" cy="1269999"/>
          </a:xfrm>
          <a:prstGeom prst="ellipse">
            <a:avLst/>
          </a:prstGeom>
          <a:noFill/>
          <a:ln w="76200">
            <a:solidFill>
              <a:srgbClr val="0000FF"/>
            </a:solidFill>
          </a:ln>
          <a:scene3d>
            <a:camera prst="orthographicFront">
              <a:rot lat="0" lon="0" rev="10440000"/>
            </a:camera>
            <a:lightRig rig="threePt" dir="t"/>
          </a:scene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22"/>
          <p:cNvSpPr/>
          <p:nvPr/>
        </p:nvSpPr>
        <p:spPr>
          <a:xfrm>
            <a:off x="3877733" y="1417638"/>
            <a:ext cx="2252116" cy="1105429"/>
          </a:xfrm>
          <a:custGeom>
            <a:avLst/>
            <a:gdLst>
              <a:gd name="connsiteX0" fmla="*/ 0 w 3098800"/>
              <a:gd name="connsiteY0" fmla="*/ 612422 h 798689"/>
              <a:gd name="connsiteX1" fmla="*/ 321734 w 3098800"/>
              <a:gd name="connsiteY1" fmla="*/ 256822 h 798689"/>
              <a:gd name="connsiteX2" fmla="*/ 795867 w 3098800"/>
              <a:gd name="connsiteY2" fmla="*/ 87489 h 798689"/>
              <a:gd name="connsiteX3" fmla="*/ 1540934 w 3098800"/>
              <a:gd name="connsiteY3" fmla="*/ 2822 h 798689"/>
              <a:gd name="connsiteX4" fmla="*/ 2048934 w 3098800"/>
              <a:gd name="connsiteY4" fmla="*/ 104422 h 798689"/>
              <a:gd name="connsiteX5" fmla="*/ 2506134 w 3098800"/>
              <a:gd name="connsiteY5" fmla="*/ 358422 h 798689"/>
              <a:gd name="connsiteX6" fmla="*/ 2929467 w 3098800"/>
              <a:gd name="connsiteY6" fmla="*/ 680155 h 798689"/>
              <a:gd name="connsiteX7" fmla="*/ 3098800 w 3098800"/>
              <a:gd name="connsiteY7" fmla="*/ 798689 h 798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98800" h="798689">
                <a:moveTo>
                  <a:pt x="0" y="612422"/>
                </a:moveTo>
                <a:cubicBezTo>
                  <a:pt x="94545" y="478366"/>
                  <a:pt x="189090" y="344311"/>
                  <a:pt x="321734" y="256822"/>
                </a:cubicBezTo>
                <a:cubicBezTo>
                  <a:pt x="454378" y="169333"/>
                  <a:pt x="592667" y="129822"/>
                  <a:pt x="795867" y="87489"/>
                </a:cubicBezTo>
                <a:cubicBezTo>
                  <a:pt x="999067" y="45156"/>
                  <a:pt x="1332090" y="0"/>
                  <a:pt x="1540934" y="2822"/>
                </a:cubicBezTo>
                <a:cubicBezTo>
                  <a:pt x="1749778" y="5644"/>
                  <a:pt x="1888067" y="45155"/>
                  <a:pt x="2048934" y="104422"/>
                </a:cubicBezTo>
                <a:cubicBezTo>
                  <a:pt x="2209801" y="163689"/>
                  <a:pt x="2359379" y="262467"/>
                  <a:pt x="2506134" y="358422"/>
                </a:cubicBezTo>
                <a:cubicBezTo>
                  <a:pt x="2652889" y="454377"/>
                  <a:pt x="2830689" y="606777"/>
                  <a:pt x="2929467" y="680155"/>
                </a:cubicBezTo>
                <a:cubicBezTo>
                  <a:pt x="3028245" y="753533"/>
                  <a:pt x="3098800" y="798689"/>
                  <a:pt x="3098800" y="798689"/>
                </a:cubicBezTo>
              </a:path>
            </a:pathLst>
          </a:custGeom>
          <a:ln w="76200">
            <a:solidFill>
              <a:srgbClr val="660066"/>
            </a:solidFill>
            <a:headEnd type="stealth" w="lg" len="lg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5217773" y="4312574"/>
            <a:ext cx="332211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3-layers thick cut through a post-critical nucleus of colloids (by 3D imaging</a:t>
            </a:r>
            <a:r>
              <a:rPr lang="en-US" baseline="30000" dirty="0" smtClean="0"/>
              <a:t>1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253995" y="6482597"/>
            <a:ext cx="8788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1) U. Gasser, E. R. Weeks, A. Schofield, P. N. Pusey, D. A. </a:t>
            </a:r>
            <a:r>
              <a:rPr lang="en-US" dirty="0" err="1" smtClean="0"/>
              <a:t>Weitz</a:t>
            </a:r>
            <a:r>
              <a:rPr lang="en-US" dirty="0" smtClean="0"/>
              <a:t>, </a:t>
            </a:r>
            <a:r>
              <a:rPr lang="en-US" i="1" dirty="0" smtClean="0"/>
              <a:t>Scienc</a:t>
            </a:r>
            <a:r>
              <a:rPr lang="en-US" dirty="0" smtClean="0"/>
              <a:t>e 292 (2001), 258 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1407688" y="3277895"/>
            <a:ext cx="34203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/>
              <a:t>3-layers thick cut through a post-critical nucleus in our simulations </a:t>
            </a:r>
            <a:endParaRPr lang="en-US" dirty="0"/>
          </a:p>
        </p:txBody>
      </p:sp>
      <p:pic>
        <p:nvPicPr>
          <p:cNvPr id="28" name="Picture 27" descr="nucleus2.jpg"/>
          <p:cNvPicPr>
            <a:picLocks noChangeAspect="1"/>
          </p:cNvPicPr>
          <p:nvPr/>
        </p:nvPicPr>
        <p:blipFill>
          <a:blip r:embed="rId5"/>
          <a:srcRect l="6356" t="31970" r="7415" b="15985"/>
          <a:stretch>
            <a:fillRect/>
          </a:stretch>
        </p:blipFill>
        <p:spPr>
          <a:xfrm>
            <a:off x="222378" y="3948270"/>
            <a:ext cx="2564196" cy="1846094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0" y="5794364"/>
            <a:ext cx="45455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/>
              <a:t>an under-critical nucleus in our simulations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Single Sweep with TAMD gives a powerful method to explore and compute the free energy associated with interesting </a:t>
            </a:r>
            <a:r>
              <a:rPr lang="en-US" dirty="0" err="1" smtClean="0"/>
              <a:t>phenomenologies</a:t>
            </a:r>
            <a:endParaRPr lang="en-US" dirty="0" smtClean="0"/>
          </a:p>
          <a:p>
            <a:r>
              <a:rPr lang="en-US" dirty="0" smtClean="0"/>
              <a:t>The limitation associated with the definition of the collective variables, which forbids a range of important applications, has been removed by TAMC</a:t>
            </a:r>
          </a:p>
          <a:p>
            <a:r>
              <a:rPr lang="en-US" dirty="0" smtClean="0"/>
              <a:t>The large field of </a:t>
            </a:r>
            <a:r>
              <a:rPr lang="en-US" dirty="0" err="1" smtClean="0"/>
              <a:t>ab</a:t>
            </a:r>
            <a:r>
              <a:rPr lang="en-US" dirty="0" smtClean="0"/>
              <a:t>-initio models, in which the observables are quantum averages, is now open to study 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Probabilistic interpretation of the thermal properties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Entropy (Boltzmann)</a:t>
            </a:r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and similarly in general ensembles</a:t>
            </a:r>
          </a:p>
          <a:p>
            <a:pPr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where            is the probability density function of the given ensemble</a:t>
            </a:r>
            <a:endParaRPr lang="en-US" dirty="0"/>
          </a:p>
        </p:txBody>
      </p:sp>
      <p:pic>
        <p:nvPicPr>
          <p:cNvPr id="10" name="Picture 9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977892" y="4379148"/>
            <a:ext cx="7924800" cy="469900"/>
          </a:xfrm>
          <a:prstGeom prst="rect">
            <a:avLst/>
          </a:prstGeom>
        </p:spPr>
      </p:pic>
      <p:pic>
        <p:nvPicPr>
          <p:cNvPr id="11" name="Picture 10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1982649" y="4961566"/>
            <a:ext cx="850900" cy="469900"/>
          </a:xfrm>
          <a:prstGeom prst="rect">
            <a:avLst/>
          </a:prstGeom>
        </p:spPr>
      </p:pic>
      <p:pic>
        <p:nvPicPr>
          <p:cNvPr id="9" name="Picture 8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1255713" y="2065867"/>
            <a:ext cx="7175500" cy="17272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Mechanical </a:t>
            </a:r>
            <a:r>
              <a:rPr lang="en-US" dirty="0" err="1" smtClean="0"/>
              <a:t>vs</a:t>
            </a:r>
            <a:r>
              <a:rPr lang="en-US" dirty="0" smtClean="0"/>
              <a:t> thermal properties </a:t>
            </a:r>
            <a:endParaRPr lang="en-US" dirty="0"/>
          </a:p>
        </p:txBody>
      </p:sp>
      <p:pic>
        <p:nvPicPr>
          <p:cNvPr id="9" name="Picture 8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294463" y="5571601"/>
            <a:ext cx="3911600" cy="1016000"/>
          </a:xfrm>
          <a:prstGeom prst="rect">
            <a:avLst/>
          </a:prstGeom>
        </p:spPr>
      </p:pic>
      <p:pic>
        <p:nvPicPr>
          <p:cNvPr id="11" name="Content Placeholder 10" descr="latex-image-1.pdf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4"/>
              <a:srcRect t="-203971" b="-203971"/>
              <a:stretch>
                <a:fillRect/>
              </a:stretch>
            </p:blipFill>
          </mc:Choice>
          <mc:Fallback>
            <p:blipFill>
              <a:blip r:embed="rId5"/>
              <a:srcRect t="-203971" b="-203971"/>
              <a:stretch>
                <a:fillRect/>
              </a:stretch>
            </p:blipFill>
          </mc:Fallback>
        </mc:AlternateContent>
        <p:spPr>
          <a:xfrm>
            <a:off x="457200" y="2836309"/>
            <a:ext cx="8229600" cy="4525963"/>
          </a:xfrm>
        </p:spPr>
      </p:pic>
      <p:pic>
        <p:nvPicPr>
          <p:cNvPr id="14" name="Picture 13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349258" y="1554163"/>
            <a:ext cx="7143750" cy="30861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366931" y="1180576"/>
            <a:ext cx="27786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8D09"/>
                </a:solidFill>
              </a:rPr>
              <a:t>Mechanical property</a:t>
            </a:r>
            <a:endParaRPr lang="en-US" sz="2400" dirty="0">
              <a:solidFill>
                <a:srgbClr val="008D09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19331" y="2501353"/>
            <a:ext cx="23811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Thermal property</a:t>
            </a:r>
            <a:endParaRPr lang="en-US" sz="2400" dirty="0">
              <a:solidFill>
                <a:srgbClr val="FF0000"/>
              </a:solidFill>
            </a:endParaRPr>
          </a:p>
        </p:txBody>
      </p:sp>
      <p:cxnSp>
        <p:nvCxnSpPr>
          <p:cNvPr id="17" name="Straight Connector 16"/>
          <p:cNvCxnSpPr>
            <a:stCxn id="15" idx="2"/>
          </p:cNvCxnSpPr>
          <p:nvPr/>
        </p:nvCxnSpPr>
        <p:spPr>
          <a:xfrm rot="5400000">
            <a:off x="7222318" y="1227114"/>
            <a:ext cx="118825" cy="949079"/>
          </a:xfrm>
          <a:prstGeom prst="line">
            <a:avLst/>
          </a:prstGeom>
          <a:ln>
            <a:solidFill>
              <a:srgbClr val="008D09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16" idx="0"/>
          </p:cNvCxnSpPr>
          <p:nvPr/>
        </p:nvCxnSpPr>
        <p:spPr>
          <a:xfrm rot="16200000" flipV="1">
            <a:off x="6921886" y="1713317"/>
            <a:ext cx="233880" cy="1342192"/>
          </a:xfrm>
          <a:prstGeom prst="line">
            <a:avLst/>
          </a:prstGeom>
          <a:ln>
            <a:solidFill>
              <a:srgbClr val="FF0000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Free energy of collective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Given a collective variable (i.e. a function of the configuration space)            , the free energy associated with its probability density function is</a:t>
            </a:r>
            <a:endParaRPr lang="en-US" dirty="0"/>
          </a:p>
        </p:txBody>
      </p:sp>
      <p:pic>
        <p:nvPicPr>
          <p:cNvPr id="6" name="Picture 5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4971526" y="2142595"/>
            <a:ext cx="927100" cy="558800"/>
          </a:xfrm>
          <a:prstGeom prst="rect">
            <a:avLst/>
          </a:prstGeom>
        </p:spPr>
      </p:pic>
      <p:pic>
        <p:nvPicPr>
          <p:cNvPr id="11" name="Picture 10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1784364" y="3691462"/>
            <a:ext cx="5676900" cy="22352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Rare events</a:t>
            </a:r>
            <a:endParaRPr lang="en-US" dirty="0"/>
          </a:p>
        </p:txBody>
      </p:sp>
      <p:pic>
        <p:nvPicPr>
          <p:cNvPr id="9" name="Content Placeholder 8" descr="latex-image-1.pdf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t="-8433" b="-8433"/>
              <a:stretch>
                <a:fillRect/>
              </a:stretch>
            </p:blipFill>
          </mc:Choice>
          <mc:Fallback>
            <p:blipFill>
              <a:blip r:embed="rId3"/>
              <a:srcRect t="-8433" b="-8433"/>
              <a:stretch>
                <a:fillRect/>
              </a:stretch>
            </p:blipFill>
          </mc:Fallback>
        </mc:AlternateContent>
        <p:spPr>
          <a:xfrm>
            <a:off x="547915" y="2652494"/>
            <a:ext cx="863600" cy="474943"/>
          </a:xfrm>
        </p:spPr>
      </p:pic>
      <p:cxnSp>
        <p:nvCxnSpPr>
          <p:cNvPr id="5" name="Straight Connector 4"/>
          <p:cNvCxnSpPr/>
          <p:nvPr/>
        </p:nvCxnSpPr>
        <p:spPr>
          <a:xfrm>
            <a:off x="1529806" y="2759896"/>
            <a:ext cx="6543765" cy="158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6797675" y="707796"/>
            <a:ext cx="1498600" cy="508000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2201087" y="3362230"/>
            <a:ext cx="3114770" cy="12339"/>
          </a:xfrm>
          <a:prstGeom prst="line">
            <a:avLst/>
          </a:prstGeom>
          <a:ln w="508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 flipH="1" flipV="1">
            <a:off x="3733077" y="2680788"/>
            <a:ext cx="1290312" cy="1588"/>
          </a:xfrm>
          <a:prstGeom prst="line">
            <a:avLst/>
          </a:prstGeom>
          <a:ln w="508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Picture 20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547915" y="4102100"/>
            <a:ext cx="2984500" cy="1104900"/>
          </a:xfrm>
          <a:prstGeom prst="rect">
            <a:avLst/>
          </a:prstGeom>
        </p:spPr>
      </p:pic>
      <p:pic>
        <p:nvPicPr>
          <p:cNvPr id="22" name="Picture 21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8"/>
              <a:stretch>
                <a:fillRect/>
              </a:stretch>
            </p:blipFill>
          </mc:Choice>
          <mc:Fallback>
            <p:blipFill>
              <a:blip r:embed="rId9"/>
              <a:stretch>
                <a:fillRect/>
              </a:stretch>
            </p:blipFill>
          </mc:Fallback>
        </mc:AlternateContent>
        <p:spPr>
          <a:xfrm>
            <a:off x="3690256" y="2440896"/>
            <a:ext cx="711200" cy="3429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547915" y="5479143"/>
            <a:ext cx="7748360" cy="584776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pPr>
              <a:buFont typeface="Arial"/>
              <a:buChar char="•"/>
            </a:pPr>
            <a:r>
              <a:rPr lang="en-US" sz="3200" dirty="0" smtClean="0"/>
              <a:t> If                          then              </a:t>
            </a:r>
            <a:endParaRPr lang="en-US" sz="3200" dirty="0"/>
          </a:p>
        </p:txBody>
      </p:sp>
      <p:pic>
        <p:nvPicPr>
          <p:cNvPr id="30" name="Picture 29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10"/>
              <a:stretch>
                <a:fillRect/>
              </a:stretch>
            </p:blipFill>
          </mc:Choice>
          <mc:Fallback>
            <p:blipFill>
              <a:blip r:embed="rId11"/>
              <a:stretch>
                <a:fillRect/>
              </a:stretch>
            </p:blipFill>
          </mc:Fallback>
        </mc:AlternateContent>
        <p:spPr>
          <a:xfrm>
            <a:off x="1162645" y="5654102"/>
            <a:ext cx="2076884" cy="340981"/>
          </a:xfrm>
          <a:prstGeom prst="rect">
            <a:avLst/>
          </a:prstGeom>
        </p:spPr>
      </p:pic>
      <p:pic>
        <p:nvPicPr>
          <p:cNvPr id="31" name="Picture 30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12"/>
              <a:stretch>
                <a:fillRect/>
              </a:stretch>
            </p:blipFill>
          </mc:Choice>
          <mc:Fallback>
            <p:blipFill>
              <a:blip r:embed="rId13"/>
              <a:stretch>
                <a:fillRect/>
              </a:stretch>
            </p:blipFill>
          </mc:Fallback>
        </mc:AlternateContent>
        <p:spPr>
          <a:xfrm>
            <a:off x="4379685" y="5654102"/>
            <a:ext cx="2082800" cy="368300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 rot="5400000" flipH="1" flipV="1">
            <a:off x="2447334" y="3054476"/>
            <a:ext cx="542939" cy="1587"/>
          </a:xfrm>
          <a:prstGeom prst="line">
            <a:avLst/>
          </a:prstGeom>
          <a:ln w="50800"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Freeform 3"/>
          <p:cNvSpPr/>
          <p:nvPr/>
        </p:nvSpPr>
        <p:spPr>
          <a:xfrm>
            <a:off x="1850571" y="1233711"/>
            <a:ext cx="5624286" cy="2122715"/>
          </a:xfrm>
          <a:custGeom>
            <a:avLst/>
            <a:gdLst>
              <a:gd name="connsiteX0" fmla="*/ 0 w 4197048"/>
              <a:gd name="connsiteY0" fmla="*/ 489858 h 1393977"/>
              <a:gd name="connsiteX1" fmla="*/ 217715 w 4197048"/>
              <a:gd name="connsiteY1" fmla="*/ 1179286 h 1393977"/>
              <a:gd name="connsiteX2" fmla="*/ 743858 w 4197048"/>
              <a:gd name="connsiteY2" fmla="*/ 1342572 h 1393977"/>
              <a:gd name="connsiteX3" fmla="*/ 1324429 w 4197048"/>
              <a:gd name="connsiteY3" fmla="*/ 870858 h 1393977"/>
              <a:gd name="connsiteX4" fmla="*/ 1596572 w 4197048"/>
              <a:gd name="connsiteY4" fmla="*/ 508000 h 1393977"/>
              <a:gd name="connsiteX5" fmla="*/ 2140858 w 4197048"/>
              <a:gd name="connsiteY5" fmla="*/ 508000 h 1393977"/>
              <a:gd name="connsiteX6" fmla="*/ 2358572 w 4197048"/>
              <a:gd name="connsiteY6" fmla="*/ 943429 h 1393977"/>
              <a:gd name="connsiteX7" fmla="*/ 2757715 w 4197048"/>
              <a:gd name="connsiteY7" fmla="*/ 1306286 h 1393977"/>
              <a:gd name="connsiteX8" fmla="*/ 3265715 w 4197048"/>
              <a:gd name="connsiteY8" fmla="*/ 1324429 h 1393977"/>
              <a:gd name="connsiteX9" fmla="*/ 3701143 w 4197048"/>
              <a:gd name="connsiteY9" fmla="*/ 1034143 h 1393977"/>
              <a:gd name="connsiteX10" fmla="*/ 4118429 w 4197048"/>
              <a:gd name="connsiteY10" fmla="*/ 308429 h 1393977"/>
              <a:gd name="connsiteX11" fmla="*/ 4172858 w 4197048"/>
              <a:gd name="connsiteY11" fmla="*/ 0 h 1393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197048" h="1393977">
                <a:moveTo>
                  <a:pt x="0" y="489858"/>
                </a:moveTo>
                <a:cubicBezTo>
                  <a:pt x="46869" y="763512"/>
                  <a:pt x="93739" y="1037167"/>
                  <a:pt x="217715" y="1179286"/>
                </a:cubicBezTo>
                <a:cubicBezTo>
                  <a:pt x="341691" y="1321405"/>
                  <a:pt x="559406" y="1393977"/>
                  <a:pt x="743858" y="1342572"/>
                </a:cubicBezTo>
                <a:cubicBezTo>
                  <a:pt x="928310" y="1291167"/>
                  <a:pt x="1182310" y="1009953"/>
                  <a:pt x="1324429" y="870858"/>
                </a:cubicBezTo>
                <a:cubicBezTo>
                  <a:pt x="1466548" y="731763"/>
                  <a:pt x="1460501" y="568476"/>
                  <a:pt x="1596572" y="508000"/>
                </a:cubicBezTo>
                <a:cubicBezTo>
                  <a:pt x="1732643" y="447524"/>
                  <a:pt x="2013858" y="435429"/>
                  <a:pt x="2140858" y="508000"/>
                </a:cubicBezTo>
                <a:cubicBezTo>
                  <a:pt x="2267858" y="580571"/>
                  <a:pt x="2255763" y="810381"/>
                  <a:pt x="2358572" y="943429"/>
                </a:cubicBezTo>
                <a:cubicBezTo>
                  <a:pt x="2461382" y="1076477"/>
                  <a:pt x="2606525" y="1242786"/>
                  <a:pt x="2757715" y="1306286"/>
                </a:cubicBezTo>
                <a:cubicBezTo>
                  <a:pt x="2908905" y="1369786"/>
                  <a:pt x="3108477" y="1369786"/>
                  <a:pt x="3265715" y="1324429"/>
                </a:cubicBezTo>
                <a:cubicBezTo>
                  <a:pt x="3422953" y="1279072"/>
                  <a:pt x="3559024" y="1203476"/>
                  <a:pt x="3701143" y="1034143"/>
                </a:cubicBezTo>
                <a:cubicBezTo>
                  <a:pt x="3843262" y="864810"/>
                  <a:pt x="4039810" y="480786"/>
                  <a:pt x="4118429" y="308429"/>
                </a:cubicBezTo>
                <a:cubicBezTo>
                  <a:pt x="4197048" y="136072"/>
                  <a:pt x="4172858" y="0"/>
                  <a:pt x="4172858" y="0"/>
                </a:cubicBezTo>
              </a:path>
            </a:pathLst>
          </a:custGeom>
          <a:ln w="762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2450" y="274638"/>
            <a:ext cx="6970883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TAMD (</a:t>
            </a:r>
            <a:r>
              <a:rPr lang="en-US" u="sng" dirty="0" smtClean="0"/>
              <a:t>T</a:t>
            </a:r>
            <a:r>
              <a:rPr lang="en-US" dirty="0" smtClean="0"/>
              <a:t>emperature </a:t>
            </a:r>
            <a:r>
              <a:rPr lang="en-US" u="sng" dirty="0" smtClean="0"/>
              <a:t>A</a:t>
            </a:r>
            <a:r>
              <a:rPr lang="en-US" dirty="0" smtClean="0"/>
              <a:t>ccelerated </a:t>
            </a:r>
            <a:r>
              <a:rPr lang="en-US" u="sng" dirty="0" smtClean="0"/>
              <a:t>M</a:t>
            </a:r>
            <a:r>
              <a:rPr lang="en-US" dirty="0" smtClean="0"/>
              <a:t>olecular </a:t>
            </a:r>
            <a:r>
              <a:rPr lang="en-US" u="sng" dirty="0" smtClean="0"/>
              <a:t>D</a:t>
            </a:r>
            <a:r>
              <a:rPr lang="en-US" dirty="0" smtClean="0"/>
              <a:t>ynamics)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0028"/>
            <a:ext cx="8229600" cy="5257799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Accelerating the sampling of the collective coordinates so as to sample              , including the low probability regions (</a:t>
            </a:r>
            <a:r>
              <a:rPr lang="en-US" dirty="0" err="1" smtClean="0">
                <a:solidFill>
                  <a:srgbClr val="00D30E"/>
                </a:solidFill>
              </a:rPr>
              <a:t>Vanden-Eijnden</a:t>
            </a:r>
            <a:r>
              <a:rPr lang="en-US" dirty="0" smtClean="0">
                <a:solidFill>
                  <a:srgbClr val="00D30E"/>
                </a:solidFill>
              </a:rPr>
              <a:t> &amp; </a:t>
            </a:r>
            <a:r>
              <a:rPr lang="en-US" dirty="0" err="1" smtClean="0">
                <a:solidFill>
                  <a:srgbClr val="00D30E"/>
                </a:solidFill>
              </a:rPr>
              <a:t>Maragliano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2"/>
            <a:endParaRPr lang="en-US" dirty="0" smtClean="0"/>
          </a:p>
        </p:txBody>
      </p:sp>
      <p:pic>
        <p:nvPicPr>
          <p:cNvPr id="4" name="Picture 3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5486329" y="3791024"/>
            <a:ext cx="1198880" cy="4064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2730" y="6261435"/>
            <a:ext cx="90790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L. </a:t>
            </a:r>
            <a:r>
              <a:rPr lang="en-US" sz="2400" dirty="0" err="1" smtClean="0"/>
              <a:t>Maragliano</a:t>
            </a:r>
            <a:r>
              <a:rPr lang="en-US" sz="2400" dirty="0" smtClean="0"/>
              <a:t> and E. </a:t>
            </a:r>
            <a:r>
              <a:rPr lang="en-US" sz="2400" dirty="0" err="1" smtClean="0"/>
              <a:t>Vanden-Eijnden</a:t>
            </a:r>
            <a:r>
              <a:rPr lang="en-US" sz="2400" dirty="0" smtClean="0"/>
              <a:t>, Chem. Phys. </a:t>
            </a:r>
            <a:r>
              <a:rPr lang="en-US" sz="2400" dirty="0" err="1" smtClean="0"/>
              <a:t>Lett</a:t>
            </a:r>
            <a:r>
              <a:rPr lang="en-US" sz="2400" dirty="0" smtClean="0"/>
              <a:t>. 426 (2006), 168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2450" y="274638"/>
            <a:ext cx="6970883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TAMD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640" y="1350028"/>
            <a:ext cx="8229600" cy="2951887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Extended (adiabatically separated) molecular dynamics </a:t>
            </a:r>
          </a:p>
          <a:p>
            <a:pPr lvl="1"/>
            <a:r>
              <a:rPr lang="en-US" dirty="0" smtClean="0"/>
              <a:t>atomic degrees of freedom (    )</a:t>
            </a:r>
          </a:p>
          <a:p>
            <a:pPr lvl="1"/>
            <a:r>
              <a:rPr lang="en-US" dirty="0" smtClean="0"/>
              <a:t>Extra degrees of freedom connected to the collective variables (   )</a:t>
            </a:r>
          </a:p>
          <a:p>
            <a:pPr lvl="1"/>
            <a:r>
              <a:rPr lang="en-US" dirty="0" smtClean="0"/>
              <a:t>Coupling potential term between      and   :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2"/>
            <a:endParaRPr lang="en-US" dirty="0" smtClean="0"/>
          </a:p>
        </p:txBody>
      </p:sp>
      <p:pic>
        <p:nvPicPr>
          <p:cNvPr id="5" name="Picture 4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5810369" y="3773281"/>
            <a:ext cx="241300" cy="215900"/>
          </a:xfrm>
          <a:prstGeom prst="rect">
            <a:avLst/>
          </a:prstGeom>
        </p:spPr>
      </p:pic>
      <p:pic>
        <p:nvPicPr>
          <p:cNvPr id="6" name="Picture 5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5054027" y="2512558"/>
            <a:ext cx="241300" cy="215900"/>
          </a:xfrm>
          <a:prstGeom prst="rect">
            <a:avLst/>
          </a:prstGeom>
        </p:spPr>
      </p:pic>
      <p:pic>
        <p:nvPicPr>
          <p:cNvPr id="7" name="Picture 6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3886568" y="3339677"/>
            <a:ext cx="203200" cy="215900"/>
          </a:xfrm>
          <a:prstGeom prst="rect">
            <a:avLst/>
          </a:prstGeom>
        </p:spPr>
      </p:pic>
      <p:pic>
        <p:nvPicPr>
          <p:cNvPr id="8" name="Picture 7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6786201" y="3778111"/>
            <a:ext cx="203200" cy="215900"/>
          </a:xfrm>
          <a:prstGeom prst="rect">
            <a:avLst/>
          </a:prstGeom>
        </p:spPr>
      </p:pic>
      <p:pic>
        <p:nvPicPr>
          <p:cNvPr id="10" name="Picture 9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7244220" y="3555577"/>
            <a:ext cx="1884680" cy="666750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 rot="5400000">
            <a:off x="4456389" y="4539012"/>
            <a:ext cx="804802" cy="1588"/>
          </a:xfrm>
          <a:prstGeom prst="line">
            <a:avLst/>
          </a:prstGeom>
          <a:ln w="76200"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8"/>
              <a:stretch>
                <a:fillRect/>
              </a:stretch>
            </p:blipFill>
          </mc:Choice>
          <mc:Fallback>
            <p:blipFill>
              <a:blip r:embed="rId9"/>
              <a:stretch>
                <a:fillRect/>
              </a:stretch>
            </p:blipFill>
          </mc:Fallback>
        </mc:AlternateContent>
        <p:spPr>
          <a:xfrm>
            <a:off x="457759" y="5119163"/>
            <a:ext cx="8449173" cy="1006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TAMD: </a:t>
            </a:r>
            <a:r>
              <a:rPr lang="en-US" dirty="0" err="1" smtClean="0"/>
              <a:t>adiabaticity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    are much faster than</a:t>
            </a:r>
          </a:p>
          <a:p>
            <a:pPr lvl="1">
              <a:buNone/>
            </a:pPr>
            <a:r>
              <a:rPr lang="en-US" dirty="0" smtClean="0"/>
              <a:t>	   moves according to the effective force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lvl="1">
              <a:buNone/>
            </a:pPr>
            <a:r>
              <a:rPr lang="en-US" dirty="0" smtClean="0"/>
              <a:t>(we have assumed that, apart for the   , the remaining degrees of freedom of the system are </a:t>
            </a:r>
            <a:r>
              <a:rPr lang="en-US" dirty="0" err="1" smtClean="0"/>
              <a:t>ergodic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4" name="Picture 3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894745" y="1792514"/>
            <a:ext cx="241300" cy="215900"/>
          </a:xfrm>
          <a:prstGeom prst="rect">
            <a:avLst/>
          </a:prstGeom>
        </p:spPr>
      </p:pic>
      <p:pic>
        <p:nvPicPr>
          <p:cNvPr id="5" name="Picture 4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tretch>
                <a:fillRect/>
              </a:stretch>
            </p:blipFill>
          </mc:Choice>
          <mc:Fallback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4776277" y="1792514"/>
            <a:ext cx="203200" cy="215900"/>
          </a:xfrm>
          <a:prstGeom prst="rect">
            <a:avLst/>
          </a:prstGeom>
        </p:spPr>
      </p:pic>
      <p:pic>
        <p:nvPicPr>
          <p:cNvPr id="8" name="Picture 7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7"/>
              <a:stretch>
                <a:fillRect/>
              </a:stretch>
            </p:blipFill>
          </mc:Choice>
          <mc:Fallback>
            <p:blipFill>
              <a:blip r:embed="rId8"/>
              <a:stretch>
                <a:fillRect/>
              </a:stretch>
            </p:blipFill>
          </mc:Fallback>
        </mc:AlternateContent>
        <p:spPr>
          <a:xfrm>
            <a:off x="1252538" y="2291293"/>
            <a:ext cx="215900" cy="2159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180286" y="284842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439548" y="2455245"/>
            <a:ext cx="677257" cy="1588"/>
          </a:xfrm>
          <a:prstGeom prst="line">
            <a:avLst/>
          </a:prstGeom>
          <a:ln w="50800"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Picture 15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9"/>
              <a:stretch>
                <a:fillRect/>
              </a:stretch>
            </p:blipFill>
          </mc:Choice>
          <mc:Fallback>
            <p:blipFill>
              <a:blip r:embed="rId10"/>
              <a:stretch>
                <a:fillRect/>
              </a:stretch>
            </p:blipFill>
          </mc:Fallback>
        </mc:AlternateContent>
        <p:spPr>
          <a:xfrm>
            <a:off x="4693600" y="2881859"/>
            <a:ext cx="482600" cy="158750"/>
          </a:xfrm>
          <a:prstGeom prst="rect">
            <a:avLst/>
          </a:prstGeom>
        </p:spPr>
      </p:pic>
      <p:pic>
        <p:nvPicPr>
          <p:cNvPr id="18" name="Picture 17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11"/>
              <a:stretch>
                <a:fillRect/>
              </a:stretch>
            </p:blipFill>
          </mc:Choice>
          <mc:Fallback>
            <p:blipFill>
              <a:blip r:embed="rId12"/>
              <a:stretch>
                <a:fillRect/>
              </a:stretch>
            </p:blipFill>
          </mc:Fallback>
        </mc:AlternateContent>
        <p:spPr>
          <a:xfrm>
            <a:off x="6375400" y="4677199"/>
            <a:ext cx="215900" cy="215900"/>
          </a:xfrm>
          <a:prstGeom prst="rect">
            <a:avLst/>
          </a:prstGeom>
        </p:spPr>
      </p:pic>
      <p:pic>
        <p:nvPicPr>
          <p:cNvPr id="20" name="Picture 19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13"/>
              <a:stretch>
                <a:fillRect/>
              </a:stretch>
            </p:blipFill>
          </mc:Choice>
          <mc:Fallback>
            <p:blipFill>
              <a:blip r:embed="rId14"/>
              <a:stretch>
                <a:fillRect/>
              </a:stretch>
            </p:blipFill>
          </mc:Fallback>
        </mc:AlternateContent>
        <p:spPr>
          <a:xfrm>
            <a:off x="101600" y="2863850"/>
            <a:ext cx="8451850" cy="1536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c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6059</TotalTime>
  <Words>1207</Words>
  <Application>Microsoft Macintosh PowerPoint</Application>
  <PresentationFormat>On-screen Show (4:3)</PresentationFormat>
  <Paragraphs>158</Paragraphs>
  <Slides>26</Slides>
  <Notes>2</Notes>
  <HiddenSlides>3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ucd</vt:lpstr>
      <vt:lpstr>Techniques for rare events:  TA-MD &amp; TA-MC</vt:lpstr>
      <vt:lpstr>Outline </vt:lpstr>
      <vt:lpstr>Probabilistic interpretation of the thermal properties</vt:lpstr>
      <vt:lpstr>Mechanical vs thermal properties </vt:lpstr>
      <vt:lpstr>Free energy of collective variables</vt:lpstr>
      <vt:lpstr>Rare events</vt:lpstr>
      <vt:lpstr>TAMD (Temperature Accelerated Molecular Dynamics)</vt:lpstr>
      <vt:lpstr>TAMD</vt:lpstr>
      <vt:lpstr>TAMD: adiabaticity</vt:lpstr>
      <vt:lpstr>TAMD: the strong coupling limit</vt:lpstr>
      <vt:lpstr>TAMD: collective variable at high temperature</vt:lpstr>
      <vt:lpstr>TAMD and Single Sweep </vt:lpstr>
      <vt:lpstr>Single Sweep: free energy representation and reconstruction</vt:lpstr>
      <vt:lpstr>Single Sweep: reconstruction</vt:lpstr>
      <vt:lpstr>TAMD applied to the Hydrogen diffusion in defective Sodium Alanates (NaAlH6) </vt:lpstr>
      <vt:lpstr>TAMC: the problem of non-analytical Collective Variables</vt:lpstr>
      <vt:lpstr>TAMC: Temperature Accelerated Monte Carlo</vt:lpstr>
      <vt:lpstr>Adiabaticity in TAMC</vt:lpstr>
      <vt:lpstr>Where is TAMC extension important?</vt:lpstr>
      <vt:lpstr>TAMC: application to the nucleation of a moderately undercooled L-J liquid </vt:lpstr>
      <vt:lpstr>Collective variable for nucleation</vt:lpstr>
      <vt:lpstr>Effective Nucleus Size</vt:lpstr>
      <vt:lpstr>Results: timeline MD vs TAMC</vt:lpstr>
      <vt:lpstr>Results: free energy vs  </vt:lpstr>
      <vt:lpstr>Results: nucleus configurations</vt:lpstr>
      <vt:lpstr>Conclusions</vt:lpstr>
    </vt:vector>
  </TitlesOfParts>
  <Company>School of Physics, University College Dublin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Simone Meloni</dc:creator>
  <cp:lastModifiedBy>Giovanni Ciccotti</cp:lastModifiedBy>
  <cp:revision>124</cp:revision>
  <dcterms:created xsi:type="dcterms:W3CDTF">2010-12-21T02:28:32Z</dcterms:created>
  <dcterms:modified xsi:type="dcterms:W3CDTF">2010-12-21T02:38:07Z</dcterms:modified>
</cp:coreProperties>
</file>