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1251" r:id="rId2"/>
    <p:sldId id="1481" r:id="rId3"/>
    <p:sldId id="1431" r:id="rId4"/>
    <p:sldId id="1391" r:id="rId5"/>
    <p:sldId id="1441" r:id="rId6"/>
    <p:sldId id="1484" r:id="rId7"/>
    <p:sldId id="1483" r:id="rId8"/>
    <p:sldId id="1465" r:id="rId9"/>
    <p:sldId id="1468" r:id="rId10"/>
    <p:sldId id="1469" r:id="rId11"/>
    <p:sldId id="1474" r:id="rId12"/>
    <p:sldId id="1485" r:id="rId13"/>
    <p:sldId id="1486" r:id="rId14"/>
    <p:sldId id="1470" r:id="rId15"/>
    <p:sldId id="1475" r:id="rId16"/>
    <p:sldId id="1472" r:id="rId17"/>
    <p:sldId id="1471" r:id="rId18"/>
    <p:sldId id="1482" r:id="rId19"/>
  </p:sldIdLst>
  <p:sldSz cx="9144000" cy="6858000" type="screen4x3"/>
  <p:notesSz cx="6794500" cy="9931400"/>
  <p:defaultTextStyle>
    <a:defPPr>
      <a:defRPr lang="de-DE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88F00"/>
    <a:srgbClr val="E18B00"/>
    <a:srgbClr val="D08B00"/>
    <a:srgbClr val="CC0000"/>
    <a:srgbClr val="FFFF00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3792" autoAdjust="0"/>
  </p:normalViewPr>
  <p:slideViewPr>
    <p:cSldViewPr>
      <p:cViewPr>
        <p:scale>
          <a:sx n="214" d="100"/>
          <a:sy n="214" d="100"/>
        </p:scale>
        <p:origin x="-1584" y="272"/>
      </p:cViewPr>
      <p:guideLst>
        <p:guide orient="horz" pos="4286"/>
        <p:guide pos="500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44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Relationship Id="rId2" Type="http://schemas.openxmlformats.org/officeDocument/2006/relationships/image" Target="../media/image2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4" Type="http://schemas.openxmlformats.org/officeDocument/2006/relationships/image" Target="../media/image33.wmf"/><Relationship Id="rId5" Type="http://schemas.openxmlformats.org/officeDocument/2006/relationships/image" Target="../media/image34.wmf"/><Relationship Id="rId6" Type="http://schemas.openxmlformats.org/officeDocument/2006/relationships/image" Target="../media/image35.wmf"/><Relationship Id="rId7" Type="http://schemas.openxmlformats.org/officeDocument/2006/relationships/image" Target="../media/image36.wmf"/><Relationship Id="rId8" Type="http://schemas.openxmlformats.org/officeDocument/2006/relationships/image" Target="../media/image37.wmf"/><Relationship Id="rId1" Type="http://schemas.openxmlformats.org/officeDocument/2006/relationships/image" Target="../media/image30.wmf"/><Relationship Id="rId2" Type="http://schemas.openxmlformats.org/officeDocument/2006/relationships/image" Target="../media/image3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Relationship Id="rId2" Type="http://schemas.openxmlformats.org/officeDocument/2006/relationships/image" Target="../media/image3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Relationship Id="rId2" Type="http://schemas.openxmlformats.org/officeDocument/2006/relationships/image" Target="../media/image47.wmf"/><Relationship Id="rId3" Type="http://schemas.openxmlformats.org/officeDocument/2006/relationships/image" Target="../media/image4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4" Type="http://schemas.openxmlformats.org/officeDocument/2006/relationships/image" Target="../media/image53.wmf"/><Relationship Id="rId5" Type="http://schemas.openxmlformats.org/officeDocument/2006/relationships/image" Target="../media/image54.wmf"/><Relationship Id="rId1" Type="http://schemas.openxmlformats.org/officeDocument/2006/relationships/image" Target="../media/image50.wmf"/><Relationship Id="rId2" Type="http://schemas.openxmlformats.org/officeDocument/2006/relationships/image" Target="../media/image5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294481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481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E2A2AA49-BBC5-45E0-844C-F7531A9072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909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100" y="0"/>
            <a:ext cx="294481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8050"/>
            <a:ext cx="5435600" cy="446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Textmasterformate durch Klicken bearbeiten</a:t>
            </a:r>
          </a:p>
          <a:p>
            <a:pPr lvl="1"/>
            <a:r>
              <a:rPr lang="en-US" smtClean="0"/>
              <a:t>Zweite Ebene</a:t>
            </a:r>
          </a:p>
          <a:p>
            <a:pPr lvl="2"/>
            <a:r>
              <a:rPr lang="en-US" smtClean="0"/>
              <a:t>Dritte Ebene</a:t>
            </a:r>
          </a:p>
          <a:p>
            <a:pPr lvl="3"/>
            <a:r>
              <a:rPr lang="en-US" smtClean="0"/>
              <a:t>Vierte Ebene</a:t>
            </a:r>
          </a:p>
          <a:p>
            <a:pPr lvl="4"/>
            <a:r>
              <a:rPr lang="en-US" smtClean="0"/>
              <a:t>Fünfte Ebene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481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E81C1217-7CE6-4F79-B5BB-9CC8463528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678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8194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7966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516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3661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609600"/>
            <a:ext cx="8229600" cy="5516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7454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1412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000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66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0647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166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5211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1845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4590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5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AFCDFF"/>
            </a:gs>
            <a:gs pos="50000">
              <a:srgbClr val="AFCDFF">
                <a:gamma/>
                <a:tint val="11373"/>
                <a:invGamma/>
              </a:srgbClr>
            </a:gs>
            <a:gs pos="100000">
              <a:srgbClr val="AFCD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Line 10"/>
          <p:cNvSpPr>
            <a:spLocks noChangeShapeType="1"/>
          </p:cNvSpPr>
          <p:nvPr userDrawn="1"/>
        </p:nvSpPr>
        <p:spPr bwMode="auto">
          <a:xfrm flipV="1">
            <a:off x="76200" y="6781800"/>
            <a:ext cx="3027363" cy="0"/>
          </a:xfrm>
          <a:prstGeom prst="line">
            <a:avLst/>
          </a:prstGeom>
          <a:noFill/>
          <a:ln w="9525">
            <a:solidFill>
              <a:srgbClr val="3D87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35" name="Line 11"/>
          <p:cNvSpPr>
            <a:spLocks noChangeShapeType="1"/>
          </p:cNvSpPr>
          <p:nvPr userDrawn="1"/>
        </p:nvSpPr>
        <p:spPr bwMode="auto">
          <a:xfrm flipV="1">
            <a:off x="76200" y="76200"/>
            <a:ext cx="0" cy="6705600"/>
          </a:xfrm>
          <a:prstGeom prst="line">
            <a:avLst/>
          </a:prstGeom>
          <a:noFill/>
          <a:ln w="9525">
            <a:solidFill>
              <a:srgbClr val="3D87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36" name="Line 12"/>
          <p:cNvSpPr>
            <a:spLocks noChangeShapeType="1"/>
          </p:cNvSpPr>
          <p:nvPr userDrawn="1"/>
        </p:nvSpPr>
        <p:spPr bwMode="auto">
          <a:xfrm flipV="1">
            <a:off x="76200" y="76200"/>
            <a:ext cx="8991600" cy="0"/>
          </a:xfrm>
          <a:prstGeom prst="line">
            <a:avLst/>
          </a:prstGeom>
          <a:noFill/>
          <a:ln w="9525">
            <a:solidFill>
              <a:srgbClr val="3D87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37" name="Line 13"/>
          <p:cNvSpPr>
            <a:spLocks noChangeShapeType="1"/>
          </p:cNvSpPr>
          <p:nvPr userDrawn="1"/>
        </p:nvSpPr>
        <p:spPr bwMode="auto">
          <a:xfrm flipV="1">
            <a:off x="9066213" y="76200"/>
            <a:ext cx="0" cy="6705600"/>
          </a:xfrm>
          <a:prstGeom prst="line">
            <a:avLst/>
          </a:prstGeom>
          <a:noFill/>
          <a:ln w="9525">
            <a:solidFill>
              <a:srgbClr val="3D87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1045" name="Picture 21" descr="C"/>
          <p:cNvPicPr>
            <a:picLocks noChangeAspect="1" noChangeArrowheads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05800" y="6019800"/>
            <a:ext cx="719138" cy="71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Minerva"/>
          <p:cNvPicPr>
            <a:picLocks noChangeAspect="1" noChangeArrowheads="1"/>
          </p:cNvPicPr>
          <p:nvPr userDrawn="1"/>
        </p:nvPicPr>
        <p:blipFill>
          <a:blip r:embed="rId15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723900" cy="71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9" name="Line 35"/>
          <p:cNvSpPr>
            <a:spLocks noChangeShapeType="1"/>
          </p:cNvSpPr>
          <p:nvPr userDrawn="1"/>
        </p:nvSpPr>
        <p:spPr bwMode="auto">
          <a:xfrm flipV="1">
            <a:off x="6019800" y="6781800"/>
            <a:ext cx="3048000" cy="0"/>
          </a:xfrm>
          <a:prstGeom prst="line">
            <a:avLst/>
          </a:prstGeom>
          <a:noFill/>
          <a:ln w="9525">
            <a:solidFill>
              <a:srgbClr val="3D87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62" name="Rectangle 3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27.wmf"/><Relationship Id="rId5" Type="http://schemas.openxmlformats.org/officeDocument/2006/relationships/image" Target="../media/image29.jpeg"/><Relationship Id="rId6" Type="http://schemas.microsoft.com/office/2007/relationships/hdphoto" Target="../media/hdphoto1.wdp"/><Relationship Id="rId7" Type="http://schemas.openxmlformats.org/officeDocument/2006/relationships/oleObject" Target="../embeddings/oleObject2.bin"/><Relationship Id="rId8" Type="http://schemas.openxmlformats.org/officeDocument/2006/relationships/image" Target="../media/image28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7.bin"/><Relationship Id="rId12" Type="http://schemas.openxmlformats.org/officeDocument/2006/relationships/image" Target="../media/image34.wmf"/><Relationship Id="rId13" Type="http://schemas.openxmlformats.org/officeDocument/2006/relationships/oleObject" Target="../embeddings/oleObject8.bin"/><Relationship Id="rId14" Type="http://schemas.openxmlformats.org/officeDocument/2006/relationships/image" Target="../media/image35.wmf"/><Relationship Id="rId15" Type="http://schemas.openxmlformats.org/officeDocument/2006/relationships/oleObject" Target="../embeddings/oleObject9.bin"/><Relationship Id="rId16" Type="http://schemas.openxmlformats.org/officeDocument/2006/relationships/image" Target="../media/image36.wmf"/><Relationship Id="rId17" Type="http://schemas.openxmlformats.org/officeDocument/2006/relationships/oleObject" Target="../embeddings/oleObject10.bin"/><Relationship Id="rId18" Type="http://schemas.openxmlformats.org/officeDocument/2006/relationships/image" Target="../media/image37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oleObject3.bin"/><Relationship Id="rId4" Type="http://schemas.openxmlformats.org/officeDocument/2006/relationships/image" Target="../media/image30.wmf"/><Relationship Id="rId5" Type="http://schemas.openxmlformats.org/officeDocument/2006/relationships/oleObject" Target="../embeddings/oleObject4.bin"/><Relationship Id="rId6" Type="http://schemas.openxmlformats.org/officeDocument/2006/relationships/image" Target="../media/image31.wmf"/><Relationship Id="rId7" Type="http://schemas.openxmlformats.org/officeDocument/2006/relationships/oleObject" Target="../embeddings/oleObject5.bin"/><Relationship Id="rId8" Type="http://schemas.openxmlformats.org/officeDocument/2006/relationships/image" Target="../media/image32.wmf"/><Relationship Id="rId9" Type="http://schemas.openxmlformats.org/officeDocument/2006/relationships/oleObject" Target="../embeddings/oleObject6.bin"/><Relationship Id="rId10" Type="http://schemas.openxmlformats.org/officeDocument/2006/relationships/image" Target="../media/image3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4" Type="http://schemas.microsoft.com/office/2007/relationships/hdphoto" Target="../media/hdphoto2.wdp"/><Relationship Id="rId5" Type="http://schemas.openxmlformats.org/officeDocument/2006/relationships/oleObject" Target="../embeddings/oleObject11.bin"/><Relationship Id="rId6" Type="http://schemas.openxmlformats.org/officeDocument/2006/relationships/image" Target="../media/image38.wmf"/><Relationship Id="rId7" Type="http://schemas.openxmlformats.org/officeDocument/2006/relationships/oleObject" Target="../embeddings/oleObject12.bin"/><Relationship Id="rId8" Type="http://schemas.openxmlformats.org/officeDocument/2006/relationships/image" Target="../media/image39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4" Type="http://schemas.openxmlformats.org/officeDocument/2006/relationships/image" Target="../media/image41.wmf"/><Relationship Id="rId5" Type="http://schemas.openxmlformats.org/officeDocument/2006/relationships/image" Target="../media/image42.emf"/><Relationship Id="rId6" Type="http://schemas.openxmlformats.org/officeDocument/2006/relationships/image" Target="../media/image43.emf"/><Relationship Id="rId7" Type="http://schemas.openxmlformats.org/officeDocument/2006/relationships/image" Target="../media/image44.emf"/><Relationship Id="rId8" Type="http://schemas.openxmlformats.org/officeDocument/2006/relationships/image" Target="../media/image45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42.png"/><Relationship Id="rId5" Type="http://schemas.openxmlformats.org/officeDocument/2006/relationships/oleObject" Target="../embeddings/oleObject14.bin"/><Relationship Id="rId6" Type="http://schemas.openxmlformats.org/officeDocument/2006/relationships/image" Target="../media/image46.wmf"/><Relationship Id="rId7" Type="http://schemas.openxmlformats.org/officeDocument/2006/relationships/oleObject" Target="../embeddings/oleObject15.bin"/><Relationship Id="rId8" Type="http://schemas.openxmlformats.org/officeDocument/2006/relationships/image" Target="../media/image47.wmf"/><Relationship Id="rId9" Type="http://schemas.openxmlformats.org/officeDocument/2006/relationships/oleObject" Target="../embeddings/oleObject16.bin"/><Relationship Id="rId10" Type="http://schemas.openxmlformats.org/officeDocument/2006/relationships/image" Target="../media/image48.w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21.bin"/><Relationship Id="rId12" Type="http://schemas.openxmlformats.org/officeDocument/2006/relationships/image" Target="../media/image54.w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oleObject17.bin"/><Relationship Id="rId4" Type="http://schemas.openxmlformats.org/officeDocument/2006/relationships/image" Target="../media/image50.wmf"/><Relationship Id="rId5" Type="http://schemas.openxmlformats.org/officeDocument/2006/relationships/oleObject" Target="../embeddings/oleObject18.bin"/><Relationship Id="rId6" Type="http://schemas.openxmlformats.org/officeDocument/2006/relationships/image" Target="../media/image51.wmf"/><Relationship Id="rId7" Type="http://schemas.openxmlformats.org/officeDocument/2006/relationships/oleObject" Target="../embeddings/oleObject19.bin"/><Relationship Id="rId8" Type="http://schemas.openxmlformats.org/officeDocument/2006/relationships/image" Target="../media/image52.wmf"/><Relationship Id="rId9" Type="http://schemas.openxmlformats.org/officeDocument/2006/relationships/oleObject" Target="../embeddings/oleObject20.bin"/><Relationship Id="rId10" Type="http://schemas.openxmlformats.org/officeDocument/2006/relationships/image" Target="../media/image53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png"/><Relationship Id="rId3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emf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emf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3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74780" y="503675"/>
            <a:ext cx="9144000" cy="2700299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Modeling the phase transformation which controls the mechanical behavior of a protein filament</a:t>
            </a:r>
            <a:endParaRPr lang="de-DE" dirty="0">
              <a:solidFill>
                <a:srgbClr val="FF0000"/>
              </a:solidFill>
            </a:endParaRPr>
          </a:p>
        </p:txBody>
      </p:sp>
      <p:pic>
        <p:nvPicPr>
          <p:cNvPr id="1212420" name="Picture 4" descr="Logo_englisch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467"/>
          <a:stretch>
            <a:fillRect/>
          </a:stretch>
        </p:blipFill>
        <p:spPr bwMode="auto">
          <a:xfrm>
            <a:off x="3716905" y="3345224"/>
            <a:ext cx="4362450" cy="106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2421" name="Text Box 5"/>
          <p:cNvSpPr txBox="1">
            <a:spLocks noChangeArrowheads="1"/>
          </p:cNvSpPr>
          <p:nvPr/>
        </p:nvSpPr>
        <p:spPr bwMode="auto">
          <a:xfrm>
            <a:off x="500150" y="3564015"/>
            <a:ext cx="319535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sz="24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Peter </a:t>
            </a:r>
            <a:r>
              <a:rPr lang="de-DE" sz="2400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Fratzl</a:t>
            </a:r>
          </a:p>
          <a:p>
            <a:r>
              <a:rPr lang="de-DE" sz="2400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Matthew Harrington</a:t>
            </a:r>
            <a:br>
              <a:rPr lang="de-DE" sz="2400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</a:br>
            <a:r>
              <a:rPr lang="de-DE" sz="2400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Dieter Fischer</a:t>
            </a:r>
            <a:endParaRPr lang="de-DE" sz="2400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21950" y="4374854"/>
            <a:ext cx="31868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accent2">
                    <a:lumMod val="75000"/>
                  </a:schemeClr>
                </a:solidFill>
              </a:rPr>
              <a:t>Potsdam, Germany</a:t>
            </a:r>
            <a:endParaRPr lang="de-DE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3574" y="5916033"/>
            <a:ext cx="741741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b="1" dirty="0"/>
              <a:t>108th STATISTICAL MECHANICS </a:t>
            </a:r>
            <a:r>
              <a:rPr lang="de-DE" sz="2400" b="1" dirty="0" smtClean="0"/>
              <a:t>CONFERENCE</a:t>
            </a:r>
            <a:endParaRPr lang="de-DE" sz="2400" dirty="0"/>
          </a:p>
          <a:p>
            <a:r>
              <a:rPr lang="de-DE" sz="2400" dirty="0" err="1" smtClean="0"/>
              <a:t>December</a:t>
            </a:r>
            <a:r>
              <a:rPr lang="de-DE" sz="2400" dirty="0" smtClean="0"/>
              <a:t> 2012</a:t>
            </a:r>
            <a:endParaRPr lang="de-DE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486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1580" y="1013731"/>
            <a:ext cx="7441220" cy="564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80385" y="318697"/>
            <a:ext cx="73981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smtClean="0">
                <a:solidFill>
                  <a:srgbClr val="FF0000"/>
                </a:solidFill>
              </a:rPr>
              <a:t>Co-</a:t>
            </a:r>
            <a:r>
              <a:rPr lang="de-DE" sz="3200" dirty="0" err="1" smtClean="0">
                <a:solidFill>
                  <a:srgbClr val="FF0000"/>
                </a:solidFill>
              </a:rPr>
              <a:t>existence</a:t>
            </a:r>
            <a:r>
              <a:rPr lang="de-DE" sz="3200" dirty="0" smtClean="0">
                <a:solidFill>
                  <a:srgbClr val="FF0000"/>
                </a:solidFill>
              </a:rPr>
              <a:t> </a:t>
            </a:r>
            <a:r>
              <a:rPr lang="de-DE" sz="3200" dirty="0" err="1" smtClean="0">
                <a:solidFill>
                  <a:srgbClr val="FF0000"/>
                </a:solidFill>
              </a:rPr>
              <a:t>of</a:t>
            </a:r>
            <a:r>
              <a:rPr lang="de-DE" sz="3200" dirty="0" smtClean="0">
                <a:solidFill>
                  <a:srgbClr val="FF0000"/>
                </a:solidFill>
              </a:rPr>
              <a:t> </a:t>
            </a:r>
            <a:r>
              <a:rPr lang="de-DE" sz="3200" dirty="0" err="1" smtClean="0">
                <a:solidFill>
                  <a:srgbClr val="FF0000"/>
                </a:solidFill>
              </a:rPr>
              <a:t>two</a:t>
            </a:r>
            <a:r>
              <a:rPr lang="de-DE" sz="3200" dirty="0" smtClean="0">
                <a:solidFill>
                  <a:srgbClr val="FF0000"/>
                </a:solidFill>
              </a:rPr>
              <a:t> </a:t>
            </a:r>
            <a:r>
              <a:rPr lang="de-DE" sz="3200" dirty="0" err="1" smtClean="0">
                <a:solidFill>
                  <a:srgbClr val="FF0000"/>
                </a:solidFill>
              </a:rPr>
              <a:t>phases</a:t>
            </a:r>
            <a:r>
              <a:rPr lang="de-DE" sz="3200" dirty="0" smtClean="0">
                <a:solidFill>
                  <a:srgbClr val="FF0000"/>
                </a:solidFill>
              </a:rPr>
              <a:t> </a:t>
            </a:r>
            <a:r>
              <a:rPr lang="de-DE" sz="3200" dirty="0" err="1" smtClean="0">
                <a:solidFill>
                  <a:srgbClr val="FF0000"/>
                </a:solidFill>
              </a:rPr>
              <a:t>during</a:t>
            </a:r>
            <a:r>
              <a:rPr lang="de-DE" sz="3200" dirty="0" smtClean="0">
                <a:solidFill>
                  <a:srgbClr val="FF0000"/>
                </a:solidFill>
              </a:rPr>
              <a:t> </a:t>
            </a:r>
            <a:r>
              <a:rPr lang="de-DE" sz="3200" dirty="0" err="1" smtClean="0">
                <a:solidFill>
                  <a:srgbClr val="FF0000"/>
                </a:solidFill>
              </a:rPr>
              <a:t>yield</a:t>
            </a:r>
            <a:endParaRPr lang="de-DE" sz="3200" dirty="0">
              <a:solidFill>
                <a:srgbClr val="FF000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010931" y="1178750"/>
            <a:ext cx="3825595" cy="984885"/>
            <a:chOff x="3940895" y="1120372"/>
            <a:chExt cx="3825595" cy="984885"/>
          </a:xfrm>
        </p:grpSpPr>
        <p:sp>
          <p:nvSpPr>
            <p:cNvPr id="3" name="TextBox 2"/>
            <p:cNvSpPr txBox="1"/>
            <p:nvPr/>
          </p:nvSpPr>
          <p:spPr>
            <a:xfrm>
              <a:off x="4641917" y="1120372"/>
              <a:ext cx="3124573" cy="98488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6">
                  <a:lumMod val="40000"/>
                  <a:lumOff val="6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de-DE" sz="2400" dirty="0" err="1" smtClean="0"/>
                <a:t>Elastic</a:t>
              </a:r>
              <a:r>
                <a:rPr lang="de-DE" sz="2400" dirty="0" smtClean="0"/>
                <a:t> </a:t>
              </a:r>
              <a:r>
                <a:rPr lang="de-DE" sz="2400" dirty="0" err="1" smtClean="0"/>
                <a:t>behaviour</a:t>
              </a:r>
              <a:endParaRPr lang="de-DE" sz="1000" dirty="0" smtClean="0"/>
            </a:p>
            <a:p>
              <a:endParaRPr lang="de-DE" sz="1000" dirty="0" smtClean="0"/>
            </a:p>
            <a:p>
              <a:r>
                <a:rPr lang="de-DE" sz="2400" dirty="0" smtClean="0"/>
                <a:t>W(s) = (k/2) (s – s</a:t>
              </a:r>
              <a:r>
                <a:rPr lang="de-DE" sz="2400" baseline="-25000" dirty="0" smtClean="0"/>
                <a:t>0</a:t>
              </a:r>
              <a:r>
                <a:rPr lang="de-DE" sz="2400" dirty="0" smtClean="0"/>
                <a:t>)</a:t>
              </a:r>
              <a:r>
                <a:rPr lang="de-DE" sz="2400" baseline="30000" dirty="0" smtClean="0"/>
                <a:t>2</a:t>
              </a:r>
              <a:endParaRPr lang="de-DE" sz="2400" baseline="30000" dirty="0"/>
            </a:p>
          </p:txBody>
        </p:sp>
        <p:cxnSp>
          <p:nvCxnSpPr>
            <p:cNvPr id="5" name="Straight Arrow Connector 4"/>
            <p:cNvCxnSpPr/>
            <p:nvPr/>
          </p:nvCxnSpPr>
          <p:spPr bwMode="auto">
            <a:xfrm flipH="1">
              <a:off x="3940895" y="1612814"/>
              <a:ext cx="692540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6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814115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195721" y="1045839"/>
            <a:ext cx="903944" cy="4582624"/>
            <a:chOff x="3161447" y="707986"/>
            <a:chExt cx="903944" cy="4582624"/>
          </a:xfrm>
        </p:grpSpPr>
        <p:sp>
          <p:nvSpPr>
            <p:cNvPr id="3" name="Freeform 2"/>
            <p:cNvSpPr/>
            <p:nvPr/>
          </p:nvSpPr>
          <p:spPr bwMode="auto">
            <a:xfrm>
              <a:off x="3161447" y="1157288"/>
              <a:ext cx="903944" cy="3657600"/>
            </a:xfrm>
            <a:custGeom>
              <a:avLst/>
              <a:gdLst>
                <a:gd name="connsiteX0" fmla="*/ 296128 w 903944"/>
                <a:gd name="connsiteY0" fmla="*/ 0 h 3657600"/>
                <a:gd name="connsiteX1" fmla="*/ 453291 w 903944"/>
                <a:gd name="connsiteY1" fmla="*/ 357187 h 3657600"/>
                <a:gd name="connsiteX2" fmla="*/ 767616 w 903944"/>
                <a:gd name="connsiteY2" fmla="*/ 742950 h 3657600"/>
                <a:gd name="connsiteX3" fmla="*/ 396141 w 903944"/>
                <a:gd name="connsiteY3" fmla="*/ 1185862 h 3657600"/>
                <a:gd name="connsiteX4" fmla="*/ 153253 w 903944"/>
                <a:gd name="connsiteY4" fmla="*/ 1643062 h 3657600"/>
                <a:gd name="connsiteX5" fmla="*/ 396141 w 903944"/>
                <a:gd name="connsiteY5" fmla="*/ 2085975 h 3657600"/>
                <a:gd name="connsiteX6" fmla="*/ 10378 w 903944"/>
                <a:gd name="connsiteY6" fmla="*/ 2443162 h 3657600"/>
                <a:gd name="connsiteX7" fmla="*/ 896203 w 903944"/>
                <a:gd name="connsiteY7" fmla="*/ 2657475 h 3657600"/>
                <a:gd name="connsiteX8" fmla="*/ 367566 w 903944"/>
                <a:gd name="connsiteY8" fmla="*/ 3657600 h 365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3944" h="3657600">
                  <a:moveTo>
                    <a:pt x="296128" y="0"/>
                  </a:moveTo>
                  <a:cubicBezTo>
                    <a:pt x="335419" y="116681"/>
                    <a:pt x="374710" y="233362"/>
                    <a:pt x="453291" y="357187"/>
                  </a:cubicBezTo>
                  <a:cubicBezTo>
                    <a:pt x="531872" y="481012"/>
                    <a:pt x="777141" y="604838"/>
                    <a:pt x="767616" y="742950"/>
                  </a:cubicBezTo>
                  <a:cubicBezTo>
                    <a:pt x="758091" y="881063"/>
                    <a:pt x="498535" y="1035843"/>
                    <a:pt x="396141" y="1185862"/>
                  </a:cubicBezTo>
                  <a:cubicBezTo>
                    <a:pt x="293747" y="1335881"/>
                    <a:pt x="153253" y="1493043"/>
                    <a:pt x="153253" y="1643062"/>
                  </a:cubicBezTo>
                  <a:cubicBezTo>
                    <a:pt x="153253" y="1793081"/>
                    <a:pt x="419954" y="1952625"/>
                    <a:pt x="396141" y="2085975"/>
                  </a:cubicBezTo>
                  <a:cubicBezTo>
                    <a:pt x="372329" y="2219325"/>
                    <a:pt x="-72966" y="2347912"/>
                    <a:pt x="10378" y="2443162"/>
                  </a:cubicBezTo>
                  <a:cubicBezTo>
                    <a:pt x="93722" y="2538412"/>
                    <a:pt x="836672" y="2455069"/>
                    <a:pt x="896203" y="2657475"/>
                  </a:cubicBezTo>
                  <a:cubicBezTo>
                    <a:pt x="955734" y="2859881"/>
                    <a:pt x="661650" y="3258740"/>
                    <a:pt x="367566" y="3657600"/>
                  </a:cubicBezTo>
                </a:path>
              </a:pathLst>
            </a:cu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7" name="Down Arrow 6"/>
            <p:cNvSpPr/>
            <p:nvPr/>
          </p:nvSpPr>
          <p:spPr bwMode="auto">
            <a:xfrm>
              <a:off x="3349467" y="4841308"/>
              <a:ext cx="270030" cy="449302"/>
            </a:xfrm>
            <a:prstGeom prst="downArrow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8" name="Down Arrow 7"/>
            <p:cNvSpPr/>
            <p:nvPr/>
          </p:nvSpPr>
          <p:spPr bwMode="auto">
            <a:xfrm flipV="1">
              <a:off x="3349467" y="707986"/>
              <a:ext cx="270030" cy="449302"/>
            </a:xfrm>
            <a:prstGeom prst="downArrow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176569" y="1045839"/>
            <a:ext cx="685800" cy="4582624"/>
            <a:chOff x="5337085" y="736561"/>
            <a:chExt cx="685800" cy="4582624"/>
          </a:xfrm>
        </p:grpSpPr>
        <p:sp>
          <p:nvSpPr>
            <p:cNvPr id="6" name="Freeform 5"/>
            <p:cNvSpPr/>
            <p:nvPr/>
          </p:nvSpPr>
          <p:spPr bwMode="auto">
            <a:xfrm>
              <a:off x="5337085" y="1210166"/>
              <a:ext cx="685800" cy="3614737"/>
            </a:xfrm>
            <a:custGeom>
              <a:avLst/>
              <a:gdLst>
                <a:gd name="connsiteX0" fmla="*/ 228600 w 685800"/>
                <a:gd name="connsiteY0" fmla="*/ 0 h 3614737"/>
                <a:gd name="connsiteX1" fmla="*/ 0 w 685800"/>
                <a:gd name="connsiteY1" fmla="*/ 614362 h 3614737"/>
                <a:gd name="connsiteX2" fmla="*/ 585787 w 685800"/>
                <a:gd name="connsiteY2" fmla="*/ 1771650 h 3614737"/>
                <a:gd name="connsiteX3" fmla="*/ 400050 w 685800"/>
                <a:gd name="connsiteY3" fmla="*/ 2043112 h 3614737"/>
                <a:gd name="connsiteX4" fmla="*/ 685800 w 685800"/>
                <a:gd name="connsiteY4" fmla="*/ 2828925 h 3614737"/>
                <a:gd name="connsiteX5" fmla="*/ 314325 w 685800"/>
                <a:gd name="connsiteY5" fmla="*/ 3614737 h 3614737"/>
                <a:gd name="connsiteX6" fmla="*/ 314325 w 685800"/>
                <a:gd name="connsiteY6" fmla="*/ 3614737 h 3614737"/>
                <a:gd name="connsiteX7" fmla="*/ 314325 w 685800"/>
                <a:gd name="connsiteY7" fmla="*/ 3614737 h 361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5800" h="3614737">
                  <a:moveTo>
                    <a:pt x="228600" y="0"/>
                  </a:moveTo>
                  <a:lnTo>
                    <a:pt x="0" y="614362"/>
                  </a:lnTo>
                  <a:lnTo>
                    <a:pt x="585787" y="1771650"/>
                  </a:lnTo>
                  <a:lnTo>
                    <a:pt x="400050" y="2043112"/>
                  </a:lnTo>
                  <a:lnTo>
                    <a:pt x="685800" y="2828925"/>
                  </a:lnTo>
                  <a:lnTo>
                    <a:pt x="314325" y="3614737"/>
                  </a:lnTo>
                  <a:lnTo>
                    <a:pt x="314325" y="3614737"/>
                  </a:lnTo>
                  <a:lnTo>
                    <a:pt x="314325" y="3614737"/>
                  </a:lnTo>
                </a:path>
              </a:pathLst>
            </a:cu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9" name="Down Arrow 8"/>
            <p:cNvSpPr/>
            <p:nvPr/>
          </p:nvSpPr>
          <p:spPr bwMode="auto">
            <a:xfrm>
              <a:off x="5516395" y="4869883"/>
              <a:ext cx="270030" cy="449302"/>
            </a:xfrm>
            <a:prstGeom prst="downArrow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0" name="Down Arrow 9"/>
            <p:cNvSpPr/>
            <p:nvPr/>
          </p:nvSpPr>
          <p:spPr bwMode="auto">
            <a:xfrm flipV="1">
              <a:off x="5516395" y="736561"/>
              <a:ext cx="270030" cy="449302"/>
            </a:xfrm>
            <a:prstGeom prst="downArrow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cxnSp>
        <p:nvCxnSpPr>
          <p:cNvPr id="14" name="Straight Arrow Connector 13"/>
          <p:cNvCxnSpPr/>
          <p:nvPr/>
        </p:nvCxnSpPr>
        <p:spPr bwMode="auto">
          <a:xfrm>
            <a:off x="1371037" y="1519444"/>
            <a:ext cx="0" cy="363329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Box 14"/>
          <p:cNvSpPr txBox="1"/>
          <p:nvPr/>
        </p:nvSpPr>
        <p:spPr>
          <a:xfrm>
            <a:off x="3788701" y="1045839"/>
            <a:ext cx="880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Force </a:t>
            </a:r>
            <a:r>
              <a:rPr lang="de-DE" i="1" dirty="0" smtClean="0"/>
              <a:t>f</a:t>
            </a:r>
            <a:endParaRPr lang="de-DE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549978" y="2038128"/>
            <a:ext cx="8210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a</a:t>
            </a:r>
            <a:r>
              <a:rPr lang="de-DE" dirty="0" err="1" smtClean="0"/>
              <a:t>ctual</a:t>
            </a:r>
            <a:endParaRPr lang="de-DE" dirty="0" smtClean="0"/>
          </a:p>
          <a:p>
            <a:r>
              <a:rPr lang="de-DE" dirty="0" err="1"/>
              <a:t>l</a:t>
            </a:r>
            <a:r>
              <a:rPr lang="de-DE" dirty="0" err="1" smtClean="0"/>
              <a:t>ength</a:t>
            </a:r>
            <a:endParaRPr lang="de-DE" dirty="0" smtClean="0"/>
          </a:p>
          <a:p>
            <a:r>
              <a:rPr lang="de-DE" i="1" dirty="0"/>
              <a:t>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62032" y="4009354"/>
            <a:ext cx="11336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e</a:t>
            </a:r>
            <a:r>
              <a:rPr lang="de-DE" dirty="0" err="1" smtClean="0"/>
              <a:t>xtended</a:t>
            </a:r>
            <a:endParaRPr lang="de-DE" dirty="0" smtClean="0"/>
          </a:p>
          <a:p>
            <a:r>
              <a:rPr lang="de-DE" dirty="0" smtClean="0"/>
              <a:t>(</a:t>
            </a:r>
            <a:r>
              <a:rPr lang="de-DE" dirty="0" err="1" smtClean="0"/>
              <a:t>contour</a:t>
            </a:r>
            <a:r>
              <a:rPr lang="de-DE" dirty="0" smtClean="0"/>
              <a:t>)</a:t>
            </a:r>
          </a:p>
          <a:p>
            <a:r>
              <a:rPr lang="de-DE" dirty="0" err="1"/>
              <a:t>l</a:t>
            </a:r>
            <a:r>
              <a:rPr lang="de-DE" dirty="0" err="1" smtClean="0"/>
              <a:t>ength</a:t>
            </a:r>
            <a:endParaRPr lang="de-DE" dirty="0" smtClean="0"/>
          </a:p>
          <a:p>
            <a:r>
              <a:rPr lang="de-DE" i="1" dirty="0"/>
              <a:t>L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-230633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6263674"/>
              </p:ext>
            </p:extLst>
          </p:nvPr>
        </p:nvGraphicFramePr>
        <p:xfrm>
          <a:off x="400885" y="5628463"/>
          <a:ext cx="3424862" cy="9454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086" name="Equation" r:id="rId3" imgW="1828800" imgH="507960" progId="Equation.DSMT4">
                  <p:embed/>
                </p:oleObj>
              </mc:Choice>
              <mc:Fallback>
                <p:oleObj name="Equation" r:id="rId3" imgW="1828800" imgH="50796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885" y="5628463"/>
                        <a:ext cx="3424862" cy="9454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Straight Connector 21"/>
          <p:cNvCxnSpPr/>
          <p:nvPr/>
        </p:nvCxnSpPr>
        <p:spPr bwMode="auto">
          <a:xfrm>
            <a:off x="1236022" y="1519444"/>
            <a:ext cx="598566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Connector 22"/>
          <p:cNvCxnSpPr/>
          <p:nvPr/>
        </p:nvCxnSpPr>
        <p:spPr bwMode="auto">
          <a:xfrm>
            <a:off x="1236022" y="5179161"/>
            <a:ext cx="598566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TextBox 24"/>
          <p:cNvSpPr txBox="1"/>
          <p:nvPr/>
        </p:nvSpPr>
        <p:spPr>
          <a:xfrm>
            <a:off x="2526627" y="2668198"/>
            <a:ext cx="13308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p</a:t>
            </a:r>
            <a:r>
              <a:rPr lang="de-DE" dirty="0" err="1" smtClean="0"/>
              <a:t>ersistence</a:t>
            </a:r>
            <a:endParaRPr lang="de-DE" dirty="0" smtClean="0"/>
          </a:p>
          <a:p>
            <a:r>
              <a:rPr lang="de-DE" dirty="0" err="1" smtClean="0"/>
              <a:t>length</a:t>
            </a:r>
            <a:endParaRPr lang="de-DE" dirty="0" smtClean="0"/>
          </a:p>
          <a:p>
            <a:r>
              <a:rPr lang="de-DE" i="1" dirty="0" err="1" smtClean="0">
                <a:latin typeface="+mn-lt"/>
              </a:rPr>
              <a:t>l</a:t>
            </a:r>
            <a:r>
              <a:rPr lang="de-DE" i="1" baseline="-25000" dirty="0" err="1" smtClean="0">
                <a:latin typeface="+mn-lt"/>
              </a:rPr>
              <a:t>p</a:t>
            </a:r>
            <a:endParaRPr lang="de-DE" i="1" baseline="-25000" dirty="0">
              <a:latin typeface="+mn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387344" y="2528089"/>
            <a:ext cx="96853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k</a:t>
            </a:r>
            <a:r>
              <a:rPr lang="de-DE" dirty="0" err="1" smtClean="0"/>
              <a:t>ink</a:t>
            </a:r>
            <a:endParaRPr lang="de-DE" dirty="0" smtClean="0"/>
          </a:p>
          <a:p>
            <a:r>
              <a:rPr lang="de-DE" dirty="0" err="1"/>
              <a:t>n</a:t>
            </a:r>
            <a:r>
              <a:rPr lang="de-DE" dirty="0" err="1" smtClean="0"/>
              <a:t>umber</a:t>
            </a:r>
            <a:endParaRPr lang="de-DE" dirty="0" smtClean="0"/>
          </a:p>
          <a:p>
            <a:r>
              <a:rPr lang="de-DE" sz="2400" i="1" dirty="0" smtClean="0">
                <a:latin typeface="+mn-lt"/>
              </a:rPr>
              <a:t>ν</a:t>
            </a:r>
          </a:p>
          <a:p>
            <a:endParaRPr lang="de-DE" dirty="0" smtClean="0">
              <a:latin typeface="+mj-lt"/>
            </a:endParaRPr>
          </a:p>
          <a:p>
            <a:r>
              <a:rPr lang="de-DE" dirty="0" err="1">
                <a:latin typeface="+mj-lt"/>
              </a:rPr>
              <a:t>l</a:t>
            </a:r>
            <a:r>
              <a:rPr lang="de-DE" dirty="0" err="1" smtClean="0">
                <a:latin typeface="+mj-lt"/>
              </a:rPr>
              <a:t>ength</a:t>
            </a:r>
            <a:endParaRPr lang="de-DE" dirty="0" smtClean="0">
              <a:latin typeface="+mj-lt"/>
            </a:endParaRPr>
          </a:p>
          <a:p>
            <a:r>
              <a:rPr lang="de-DE" dirty="0" err="1">
                <a:latin typeface="+mj-lt"/>
              </a:rPr>
              <a:t>a</a:t>
            </a:r>
            <a:r>
              <a:rPr lang="de-DE" dirty="0" err="1" smtClean="0">
                <a:latin typeface="+mj-lt"/>
              </a:rPr>
              <a:t>t</a:t>
            </a:r>
            <a:r>
              <a:rPr lang="de-DE" dirty="0" smtClean="0">
                <a:latin typeface="+mj-lt"/>
              </a:rPr>
              <a:t> </a:t>
            </a:r>
            <a:r>
              <a:rPr lang="de-DE" dirty="0" err="1" smtClean="0">
                <a:latin typeface="+mj-lt"/>
              </a:rPr>
              <a:t>rest</a:t>
            </a:r>
            <a:endParaRPr lang="de-DE" dirty="0" smtClean="0">
              <a:latin typeface="+mj-lt"/>
            </a:endParaRPr>
          </a:p>
          <a:p>
            <a:r>
              <a:rPr lang="de-DE" i="1" dirty="0" smtClean="0">
                <a:latin typeface="+mj-lt"/>
              </a:rPr>
              <a:t>s</a:t>
            </a:r>
            <a:r>
              <a:rPr lang="de-DE" i="1" baseline="-25000" dirty="0" smtClean="0">
                <a:latin typeface="+mj-lt"/>
              </a:rPr>
              <a:t>0</a:t>
            </a:r>
            <a:endParaRPr lang="de-DE" i="1" baseline="-25000" dirty="0"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60507" y="163677"/>
            <a:ext cx="236699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/>
              <a:t>Worm-</a:t>
            </a:r>
            <a:r>
              <a:rPr lang="de-DE" sz="2400" dirty="0" err="1" smtClean="0"/>
              <a:t>like</a:t>
            </a:r>
            <a:r>
              <a:rPr lang="de-DE" sz="2400" dirty="0" smtClean="0"/>
              <a:t> </a:t>
            </a:r>
            <a:r>
              <a:rPr lang="de-DE" sz="2400" dirty="0" err="1" smtClean="0"/>
              <a:t>chain</a:t>
            </a:r>
            <a:endParaRPr lang="de-DE" sz="2400" dirty="0" smtClean="0"/>
          </a:p>
          <a:p>
            <a:r>
              <a:rPr lang="de-DE" dirty="0" smtClean="0"/>
              <a:t>(Kratky/</a:t>
            </a:r>
            <a:r>
              <a:rPr lang="de-DE" dirty="0" err="1" smtClean="0"/>
              <a:t>Porod</a:t>
            </a:r>
            <a:r>
              <a:rPr lang="de-DE" dirty="0" smtClean="0"/>
              <a:t> 1949)</a:t>
            </a:r>
            <a:endParaRPr lang="de-DE" dirty="0"/>
          </a:p>
        </p:txBody>
      </p:sp>
      <p:sp>
        <p:nvSpPr>
          <p:cNvPr id="28" name="TextBox 27"/>
          <p:cNvSpPr txBox="1"/>
          <p:nvPr/>
        </p:nvSpPr>
        <p:spPr>
          <a:xfrm>
            <a:off x="4669007" y="163677"/>
            <a:ext cx="282218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/>
              <a:t>Molecule</a:t>
            </a:r>
            <a:r>
              <a:rPr lang="de-DE" sz="2400" dirty="0" smtClean="0"/>
              <a:t> </a:t>
            </a:r>
            <a:r>
              <a:rPr lang="de-DE" sz="2400" dirty="0" err="1" smtClean="0"/>
              <a:t>with</a:t>
            </a:r>
            <a:r>
              <a:rPr lang="de-DE" sz="2400" dirty="0" smtClean="0"/>
              <a:t> </a:t>
            </a:r>
            <a:r>
              <a:rPr lang="de-DE" sz="2400" dirty="0" err="1" smtClean="0"/>
              <a:t>kinks</a:t>
            </a:r>
            <a:endParaRPr lang="de-DE" dirty="0" smtClean="0"/>
          </a:p>
          <a:p>
            <a:r>
              <a:rPr lang="de-DE" dirty="0" smtClean="0"/>
              <a:t>(</a:t>
            </a:r>
            <a:r>
              <a:rPr lang="de-DE" dirty="0" err="1" smtClean="0"/>
              <a:t>Misof</a:t>
            </a:r>
            <a:r>
              <a:rPr lang="de-DE" dirty="0" smtClean="0"/>
              <a:t> et al. 1998)</a:t>
            </a:r>
            <a:endParaRPr lang="de-DE" dirty="0"/>
          </a:p>
        </p:txBody>
      </p:sp>
      <p:sp>
        <p:nvSpPr>
          <p:cNvPr id="29" name="TextBox 28"/>
          <p:cNvSpPr txBox="1"/>
          <p:nvPr/>
        </p:nvSpPr>
        <p:spPr>
          <a:xfrm>
            <a:off x="5445053" y="4734145"/>
            <a:ext cx="9108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de-DE" sz="2000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de-DE" sz="2000" dirty="0" smtClean="0">
                <a:latin typeface="Times New Roman" pitchFamily="18" charset="0"/>
                <a:cs typeface="Times New Roman" pitchFamily="18" charset="0"/>
              </a:rPr>
              <a:t> &gt; </a:t>
            </a:r>
            <a:r>
              <a:rPr lang="de-DE" sz="2000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de-DE" sz="2000" i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de-DE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de-DE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6572877" y="3044612"/>
            <a:ext cx="3749594" cy="709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898912" y="584174"/>
            <a:ext cx="11256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e</a:t>
            </a:r>
            <a:r>
              <a:rPr lang="de-DE" dirty="0" err="1" smtClean="0"/>
              <a:t>xtended</a:t>
            </a:r>
            <a:endParaRPr lang="de-DE" dirty="0" smtClean="0"/>
          </a:p>
          <a:p>
            <a:r>
              <a:rPr lang="de-DE" dirty="0" err="1"/>
              <a:t>p</a:t>
            </a:r>
            <a:r>
              <a:rPr lang="de-DE" dirty="0" err="1" smtClean="0"/>
              <a:t>hase</a:t>
            </a:r>
            <a:endParaRPr lang="de-DE" dirty="0" smtClean="0"/>
          </a:p>
          <a:p>
            <a:r>
              <a:rPr lang="el-GR" dirty="0"/>
              <a:t>β</a:t>
            </a:r>
            <a:r>
              <a:rPr lang="de-DE" dirty="0" smtClean="0"/>
              <a:t>*</a:t>
            </a:r>
            <a:endParaRPr lang="de-DE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8166305"/>
              </p:ext>
            </p:extLst>
          </p:nvPr>
        </p:nvGraphicFramePr>
        <p:xfrm>
          <a:off x="4897215" y="5665981"/>
          <a:ext cx="2593975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087" name="Equation" r:id="rId7" imgW="1384200" imgH="431640" progId="Equation.DSMT4">
                  <p:embed/>
                </p:oleObj>
              </mc:Choice>
              <mc:Fallback>
                <p:oleObj name="Equation" r:id="rId7" imgW="1384200" imgH="43164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7215" y="5665981"/>
                        <a:ext cx="2593975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08689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1213848"/>
              </p:ext>
            </p:extLst>
          </p:nvPr>
        </p:nvGraphicFramePr>
        <p:xfrm>
          <a:off x="2387600" y="2311400"/>
          <a:ext cx="914400" cy="207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178" name="Equation" r:id="rId3" imgW="914400" imgH="207360" progId="Equation.DSMT4">
                  <p:embed/>
                </p:oleObj>
              </mc:Choice>
              <mc:Fallback>
                <p:oleObj name="Equation" r:id="rId3" imgW="914400" imgH="207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7600" y="2311400"/>
                        <a:ext cx="914400" cy="207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9076941"/>
              </p:ext>
            </p:extLst>
          </p:nvPr>
        </p:nvGraphicFramePr>
        <p:xfrm>
          <a:off x="4013178" y="2708919"/>
          <a:ext cx="4270397" cy="869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179" name="Equation" r:id="rId5" imgW="2489040" imgH="507960" progId="Equation.DSMT4">
                  <p:embed/>
                </p:oleObj>
              </mc:Choice>
              <mc:Fallback>
                <p:oleObj name="Equation" r:id="rId5" imgW="2489040" imgH="507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13178" y="2708919"/>
                        <a:ext cx="4270397" cy="8693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8462924"/>
              </p:ext>
            </p:extLst>
          </p:nvPr>
        </p:nvGraphicFramePr>
        <p:xfrm>
          <a:off x="3581890" y="5004175"/>
          <a:ext cx="5277817" cy="7734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180" name="Equation" r:id="rId7" imgW="3111480" imgH="457200" progId="Equation.DSMT4">
                  <p:embed/>
                </p:oleObj>
              </mc:Choice>
              <mc:Fallback>
                <p:oleObj name="Equation" r:id="rId7" imgW="3111480" imgH="457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890" y="5004175"/>
                        <a:ext cx="5277817" cy="7734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0735677"/>
              </p:ext>
            </p:extLst>
          </p:nvPr>
        </p:nvGraphicFramePr>
        <p:xfrm>
          <a:off x="4573174" y="1628800"/>
          <a:ext cx="3373852" cy="901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181" name="Equation" r:id="rId9" imgW="1892160" imgH="507960" progId="Equation.DSMT4">
                  <p:embed/>
                </p:oleObj>
              </mc:Choice>
              <mc:Fallback>
                <p:oleObj name="Equation" r:id="rId9" imgW="1892160" imgH="50796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3174" y="1628800"/>
                        <a:ext cx="3373852" cy="9012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1363131"/>
              </p:ext>
            </p:extLst>
          </p:nvPr>
        </p:nvGraphicFramePr>
        <p:xfrm>
          <a:off x="4887035" y="4114256"/>
          <a:ext cx="2740180" cy="8100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182" name="Equation" r:id="rId11" imgW="1447560" imgH="431640" progId="Equation.DSMT4">
                  <p:embed/>
                </p:oleObj>
              </mc:Choice>
              <mc:Fallback>
                <p:oleObj name="Equation" r:id="rId11" imgW="1447560" imgH="4316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7035" y="4114256"/>
                        <a:ext cx="2740180" cy="8100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6704403"/>
              </p:ext>
            </p:extLst>
          </p:nvPr>
        </p:nvGraphicFramePr>
        <p:xfrm>
          <a:off x="701569" y="2528900"/>
          <a:ext cx="1850233" cy="5398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183" name="Equation" r:id="rId13" imgW="863280" imgH="253800" progId="Equation.DSMT4">
                  <p:embed/>
                </p:oleObj>
              </mc:Choice>
              <mc:Fallback>
                <p:oleObj name="Equation" r:id="rId13" imgW="863280" imgH="2538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569" y="2528900"/>
                        <a:ext cx="1850233" cy="5398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1684269"/>
              </p:ext>
            </p:extLst>
          </p:nvPr>
        </p:nvGraphicFramePr>
        <p:xfrm>
          <a:off x="331787" y="3273425"/>
          <a:ext cx="2940057" cy="740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184" name="Equation" r:id="rId15" imgW="1549080" imgH="393480" progId="Equation.DSMT4">
                  <p:embed/>
                </p:oleObj>
              </mc:Choice>
              <mc:Fallback>
                <p:oleObj name="Equation" r:id="rId15" imgW="1549080" imgH="393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787" y="3273425"/>
                        <a:ext cx="2940057" cy="740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917097" y="350540"/>
            <a:ext cx="63094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</a:rPr>
              <a:t>Relation </a:t>
            </a:r>
            <a:r>
              <a:rPr lang="de-DE" sz="2400" dirty="0" err="1" smtClean="0">
                <a:solidFill>
                  <a:srgbClr val="FF0000"/>
                </a:solidFill>
              </a:rPr>
              <a:t>between</a:t>
            </a:r>
            <a:r>
              <a:rPr lang="de-DE" sz="2400" dirty="0" smtClean="0">
                <a:solidFill>
                  <a:srgbClr val="FF0000"/>
                </a:solidFill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</a:rPr>
              <a:t>force</a:t>
            </a:r>
            <a:r>
              <a:rPr lang="de-DE" sz="2400" dirty="0" smtClean="0">
                <a:solidFill>
                  <a:srgbClr val="FF0000"/>
                </a:solidFill>
              </a:rPr>
              <a:t> and potential </a:t>
            </a:r>
            <a:r>
              <a:rPr lang="de-DE" sz="2400" dirty="0" err="1" smtClean="0">
                <a:solidFill>
                  <a:srgbClr val="FF0000"/>
                </a:solidFill>
              </a:rPr>
              <a:t>energy</a:t>
            </a:r>
            <a:r>
              <a:rPr lang="de-DE" sz="2400" dirty="0" smtClean="0">
                <a:solidFill>
                  <a:srgbClr val="FF0000"/>
                </a:solidFill>
              </a:rPr>
              <a:t>:</a:t>
            </a:r>
            <a:endParaRPr lang="de-DE" sz="2400" dirty="0">
              <a:solidFill>
                <a:srgbClr val="FF0000"/>
              </a:solidFill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7386540"/>
              </p:ext>
            </p:extLst>
          </p:nvPr>
        </p:nvGraphicFramePr>
        <p:xfrm>
          <a:off x="7384462" y="175803"/>
          <a:ext cx="1125125" cy="811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185" name="Equation" r:id="rId17" imgW="545760" imgH="393480" progId="Equation.DSMT4">
                  <p:embed/>
                </p:oleObj>
              </mc:Choice>
              <mc:Fallback>
                <p:oleObj name="Equation" r:id="rId17" imgW="5457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7384462" y="175803"/>
                        <a:ext cx="1125125" cy="811137"/>
                      </a:xfrm>
                      <a:prstGeom prst="rect">
                        <a:avLst/>
                      </a:prstGeom>
                      <a:ln w="19050"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4764051" y="6029998"/>
            <a:ext cx="32959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dirty="0" smtClean="0"/>
              <a:t>β</a:t>
            </a:r>
            <a:r>
              <a:rPr lang="de-DE" sz="2800" dirty="0" smtClean="0"/>
              <a:t>* </a:t>
            </a:r>
            <a:r>
              <a:rPr lang="de-DE" sz="2800" dirty="0" err="1" smtClean="0"/>
              <a:t>phase</a:t>
            </a:r>
            <a:r>
              <a:rPr lang="de-DE" sz="2800" dirty="0" smtClean="0"/>
              <a:t> (</a:t>
            </a:r>
            <a:r>
              <a:rPr lang="de-DE" sz="2800" dirty="0" err="1" smtClean="0"/>
              <a:t>entropic</a:t>
            </a:r>
            <a:r>
              <a:rPr lang="de-DE" sz="2800" dirty="0" smtClean="0"/>
              <a:t>)</a:t>
            </a:r>
            <a:endParaRPr lang="de-DE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327193" y="6029998"/>
            <a:ext cx="28087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dirty="0" smtClean="0"/>
              <a:t>α</a:t>
            </a:r>
            <a:r>
              <a:rPr lang="de-DE" sz="2800" dirty="0" smtClean="0"/>
              <a:t> </a:t>
            </a:r>
            <a:r>
              <a:rPr lang="de-DE" sz="2800" dirty="0" err="1" smtClean="0"/>
              <a:t>phase</a:t>
            </a:r>
            <a:r>
              <a:rPr lang="de-DE" sz="2800" dirty="0" smtClean="0"/>
              <a:t> (</a:t>
            </a:r>
            <a:r>
              <a:rPr lang="de-DE" sz="2800" dirty="0" err="1" smtClean="0"/>
              <a:t>elastic</a:t>
            </a:r>
            <a:r>
              <a:rPr lang="de-DE" sz="2800" dirty="0" smtClean="0"/>
              <a:t>)</a:t>
            </a:r>
            <a:endParaRPr lang="de-DE" sz="2800" dirty="0"/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4391980" y="3879050"/>
            <a:ext cx="414046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TextBox 19"/>
          <p:cNvSpPr txBox="1"/>
          <p:nvPr/>
        </p:nvSpPr>
        <p:spPr>
          <a:xfrm>
            <a:off x="906702" y="1174104"/>
            <a:ext cx="1230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Low </a:t>
            </a:r>
            <a:r>
              <a:rPr lang="de-DE" dirty="0" err="1" smtClean="0"/>
              <a:t>strain</a:t>
            </a:r>
            <a:endParaRPr lang="de-DE" dirty="0"/>
          </a:p>
        </p:txBody>
      </p:sp>
      <p:sp>
        <p:nvSpPr>
          <p:cNvPr id="21" name="TextBox 20"/>
          <p:cNvSpPr txBox="1"/>
          <p:nvPr/>
        </p:nvSpPr>
        <p:spPr>
          <a:xfrm>
            <a:off x="5535661" y="989438"/>
            <a:ext cx="1283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High </a:t>
            </a:r>
            <a:r>
              <a:rPr lang="de-DE" dirty="0" err="1" smtClean="0"/>
              <a:t>strain</a:t>
            </a:r>
            <a:endParaRPr lang="de-DE" dirty="0"/>
          </a:p>
        </p:txBody>
      </p:sp>
      <p:grpSp>
        <p:nvGrpSpPr>
          <p:cNvPr id="28" name="Group 27"/>
          <p:cNvGrpSpPr/>
          <p:nvPr/>
        </p:nvGrpSpPr>
        <p:grpSpPr>
          <a:xfrm>
            <a:off x="4887035" y="2573905"/>
            <a:ext cx="945105" cy="3285365"/>
            <a:chOff x="4887035" y="2573905"/>
            <a:chExt cx="945105" cy="3285365"/>
          </a:xfrm>
        </p:grpSpPr>
        <p:sp>
          <p:nvSpPr>
            <p:cNvPr id="22" name="Oval 21"/>
            <p:cNvSpPr/>
            <p:nvPr/>
          </p:nvSpPr>
          <p:spPr bwMode="auto">
            <a:xfrm>
              <a:off x="5292080" y="2573905"/>
              <a:ext cx="540060" cy="1080120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3" name="Oval 22"/>
            <p:cNvSpPr/>
            <p:nvPr/>
          </p:nvSpPr>
          <p:spPr bwMode="auto">
            <a:xfrm>
              <a:off x="4887035" y="4779150"/>
              <a:ext cx="631241" cy="1080120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517163" y="2715623"/>
            <a:ext cx="1240300" cy="3224532"/>
            <a:chOff x="7517163" y="2715623"/>
            <a:chExt cx="1240300" cy="3224532"/>
          </a:xfrm>
        </p:grpSpPr>
        <p:sp>
          <p:nvSpPr>
            <p:cNvPr id="24" name="Oval 23"/>
            <p:cNvSpPr/>
            <p:nvPr/>
          </p:nvSpPr>
          <p:spPr bwMode="auto">
            <a:xfrm>
              <a:off x="7517163" y="2715623"/>
              <a:ext cx="652442" cy="936000"/>
            </a:xfrm>
            <a:prstGeom prst="ellipse">
              <a:avLst/>
            </a:prstGeom>
            <a:noFill/>
            <a:ln w="381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5" name="Oval 24"/>
            <p:cNvSpPr/>
            <p:nvPr/>
          </p:nvSpPr>
          <p:spPr bwMode="auto">
            <a:xfrm>
              <a:off x="7542328" y="4824155"/>
              <a:ext cx="1215135" cy="1116000"/>
            </a:xfrm>
            <a:prstGeom prst="ellipse">
              <a:avLst/>
            </a:prstGeom>
            <a:noFill/>
            <a:ln w="381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981308" y="2112240"/>
            <a:ext cx="797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solidFill>
                  <a:schemeClr val="accent2">
                    <a:lumMod val="75000"/>
                  </a:schemeClr>
                </a:solidFill>
              </a:rPr>
              <a:t>WLC</a:t>
            </a:r>
            <a:endParaRPr lang="de-DE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902941" y="3948153"/>
            <a:ext cx="10118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>
                <a:solidFill>
                  <a:schemeClr val="accent2">
                    <a:lumMod val="75000"/>
                  </a:schemeClr>
                </a:solidFill>
              </a:rPr>
              <a:t>k</a:t>
            </a:r>
            <a:r>
              <a:rPr lang="de-DE" sz="2400" dirty="0" err="1" smtClean="0">
                <a:solidFill>
                  <a:schemeClr val="accent2">
                    <a:lumMod val="75000"/>
                  </a:schemeClr>
                </a:solidFill>
              </a:rPr>
              <a:t>ink</a:t>
            </a:r>
            <a:endParaRPr lang="de-DE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de-DE" sz="2400" dirty="0" err="1" smtClean="0">
                <a:solidFill>
                  <a:schemeClr val="accent2">
                    <a:lumMod val="75000"/>
                  </a:schemeClr>
                </a:solidFill>
              </a:rPr>
              <a:t>model</a:t>
            </a:r>
            <a:endParaRPr lang="de-DE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121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4374720" y="-2120928"/>
            <a:ext cx="895672" cy="626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ight Arrow 2"/>
          <p:cNvSpPr/>
          <p:nvPr/>
        </p:nvSpPr>
        <p:spPr bwMode="auto">
          <a:xfrm>
            <a:off x="8172400" y="818710"/>
            <a:ext cx="450050" cy="315035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" name="Right Arrow 3"/>
          <p:cNvSpPr/>
          <p:nvPr/>
        </p:nvSpPr>
        <p:spPr bwMode="auto">
          <a:xfrm flipH="1">
            <a:off x="1016605" y="795870"/>
            <a:ext cx="450050" cy="315035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86239" y="1628800"/>
            <a:ext cx="5872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dirty="0" smtClean="0"/>
              <a:t>All </a:t>
            </a:r>
            <a:r>
              <a:rPr lang="de-DE" dirty="0" err="1" smtClean="0"/>
              <a:t>molecular</a:t>
            </a:r>
            <a:r>
              <a:rPr lang="de-DE" dirty="0" smtClean="0"/>
              <a:t> </a:t>
            </a:r>
            <a:r>
              <a:rPr lang="de-DE" dirty="0" err="1" smtClean="0"/>
              <a:t>segments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fiber</a:t>
            </a:r>
            <a:r>
              <a:rPr lang="de-DE" dirty="0" smtClean="0"/>
              <a:t> </a:t>
            </a:r>
            <a:r>
              <a:rPr lang="de-DE" dirty="0" err="1" smtClean="0"/>
              <a:t>see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same </a:t>
            </a:r>
            <a:r>
              <a:rPr lang="de-DE" dirty="0" err="1" smtClean="0"/>
              <a:t>force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6" name="TextBox 5"/>
          <p:cNvSpPr txBox="1"/>
          <p:nvPr/>
        </p:nvSpPr>
        <p:spPr>
          <a:xfrm>
            <a:off x="8131592" y="273702"/>
            <a:ext cx="4427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i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de-DE" sz="3200" i="1" baseline="-250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de-DE" sz="3200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4664" y="2753925"/>
            <a:ext cx="2740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/>
              <a:t>mechanical</a:t>
            </a:r>
            <a:r>
              <a:rPr lang="de-DE" dirty="0" smtClean="0"/>
              <a:t> </a:t>
            </a:r>
            <a:r>
              <a:rPr lang="de-DE" dirty="0" err="1" smtClean="0"/>
              <a:t>equilibrium</a:t>
            </a:r>
            <a:r>
              <a:rPr lang="de-DE" dirty="0" smtClean="0"/>
              <a:t>:  </a:t>
            </a:r>
            <a:endParaRPr lang="de-DE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0914610"/>
              </p:ext>
            </p:extLst>
          </p:nvPr>
        </p:nvGraphicFramePr>
        <p:xfrm>
          <a:off x="4822556" y="2514682"/>
          <a:ext cx="2123425" cy="80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3079" name="Equation" r:id="rId5" imgW="1104840" imgH="419040" progId="Equation.DSMT4">
                  <p:embed/>
                </p:oleObj>
              </mc:Choice>
              <mc:Fallback>
                <p:oleObj name="Equation" r:id="rId5" imgW="110484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22556" y="2514682"/>
                        <a:ext cx="2123425" cy="805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own Arrow 8"/>
          <p:cNvSpPr/>
          <p:nvPr/>
        </p:nvSpPr>
        <p:spPr bwMode="auto">
          <a:xfrm>
            <a:off x="4211960" y="2123855"/>
            <a:ext cx="990110" cy="450050"/>
          </a:xfrm>
          <a:prstGeom prst="down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" name="Down Arrow 9"/>
          <p:cNvSpPr/>
          <p:nvPr/>
        </p:nvSpPr>
        <p:spPr bwMode="auto">
          <a:xfrm>
            <a:off x="4301819" y="3474005"/>
            <a:ext cx="990110" cy="450050"/>
          </a:xfrm>
          <a:prstGeom prst="down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41497" y="4146688"/>
            <a:ext cx="5208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/>
              <a:t>Complete</a:t>
            </a:r>
            <a:r>
              <a:rPr lang="de-DE" dirty="0" smtClean="0"/>
              <a:t> </a:t>
            </a:r>
            <a:r>
              <a:rPr lang="de-DE" dirty="0" err="1" smtClean="0"/>
              <a:t>analogy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thermodynamic</a:t>
            </a:r>
            <a:r>
              <a:rPr lang="de-DE" dirty="0" smtClean="0"/>
              <a:t> </a:t>
            </a:r>
            <a:r>
              <a:rPr lang="de-DE" dirty="0" err="1" smtClean="0"/>
              <a:t>equilibrium</a:t>
            </a:r>
            <a:r>
              <a:rPr lang="de-DE" dirty="0" smtClean="0"/>
              <a:t>:</a:t>
            </a:r>
            <a:endParaRPr lang="de-DE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6613104"/>
              </p:ext>
            </p:extLst>
          </p:nvPr>
        </p:nvGraphicFramePr>
        <p:xfrm>
          <a:off x="3748088" y="4778375"/>
          <a:ext cx="2147887" cy="80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3080" name="Equation" r:id="rId7" imgW="1117440" imgH="419040" progId="Equation.DSMT4">
                  <p:embed/>
                </p:oleObj>
              </mc:Choice>
              <mc:Fallback>
                <p:oleObj name="Equation" r:id="rId7" imgW="1117440" imgH="4190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8088" y="4778375"/>
                        <a:ext cx="2147887" cy="804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55587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51520" y="3519010"/>
            <a:ext cx="8595955" cy="303327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1865228"/>
              </p:ext>
            </p:extLst>
          </p:nvPr>
        </p:nvGraphicFramePr>
        <p:xfrm>
          <a:off x="644933" y="1451260"/>
          <a:ext cx="3082925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958" name="Equation" r:id="rId3" imgW="1054080" imgH="253800" progId="Equation.DSMT4">
                  <p:embed/>
                </p:oleObj>
              </mc:Choice>
              <mc:Fallback>
                <p:oleObj name="Equation" r:id="rId3" imgW="1054080" imgH="2538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933" y="1451260"/>
                        <a:ext cx="3082925" cy="7048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458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66955" y="233645"/>
            <a:ext cx="420052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19057" y="722573"/>
            <a:ext cx="26968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 smtClean="0">
                <a:solidFill>
                  <a:srgbClr val="FF0000"/>
                </a:solidFill>
              </a:rPr>
              <a:t>Total </a:t>
            </a:r>
            <a:r>
              <a:rPr lang="de-DE" sz="3600" dirty="0" err="1" smtClean="0">
                <a:solidFill>
                  <a:srgbClr val="FF0000"/>
                </a:solidFill>
              </a:rPr>
              <a:t>energy</a:t>
            </a:r>
            <a:endParaRPr lang="de-DE" sz="3600" dirty="0">
              <a:solidFill>
                <a:srgbClr val="FF0000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2778626" y="2798930"/>
            <a:ext cx="3586747" cy="3753358"/>
            <a:chOff x="2778626" y="2798930"/>
            <a:chExt cx="3586747" cy="3753358"/>
          </a:xfrm>
        </p:grpSpPr>
        <p:grpSp>
          <p:nvGrpSpPr>
            <p:cNvPr id="20" name="Group 19"/>
            <p:cNvGrpSpPr/>
            <p:nvPr/>
          </p:nvGrpSpPr>
          <p:grpSpPr>
            <a:xfrm>
              <a:off x="2778626" y="2798930"/>
              <a:ext cx="3586747" cy="3753358"/>
              <a:chOff x="2778626" y="2798930"/>
              <a:chExt cx="3586747" cy="3753358"/>
            </a:xfrm>
          </p:grpSpPr>
          <p:pic>
            <p:nvPicPr>
              <p:cNvPr id="1445894" name="Picture 6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78626" y="3645931"/>
                <a:ext cx="3586747" cy="29063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15" name="Straight Arrow Connector 14"/>
              <p:cNvCxnSpPr/>
              <p:nvPr/>
            </p:nvCxnSpPr>
            <p:spPr bwMode="auto">
              <a:xfrm flipH="1">
                <a:off x="4774522" y="2798930"/>
                <a:ext cx="427548" cy="747708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7030A0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6" name="Straight Connector 5"/>
            <p:cNvCxnSpPr/>
            <p:nvPr/>
          </p:nvCxnSpPr>
          <p:spPr bwMode="auto">
            <a:xfrm>
              <a:off x="3446875" y="5544235"/>
              <a:ext cx="2655295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2" name="Group 21"/>
          <p:cNvGrpSpPr/>
          <p:nvPr/>
        </p:nvGrpSpPr>
        <p:grpSpPr>
          <a:xfrm>
            <a:off x="251520" y="2573905"/>
            <a:ext cx="4680520" cy="3755740"/>
            <a:chOff x="251520" y="2573905"/>
            <a:chExt cx="4680520" cy="3755740"/>
          </a:xfrm>
        </p:grpSpPr>
        <p:grpSp>
          <p:nvGrpSpPr>
            <p:cNvPr id="19" name="Group 18"/>
            <p:cNvGrpSpPr/>
            <p:nvPr/>
          </p:nvGrpSpPr>
          <p:grpSpPr>
            <a:xfrm>
              <a:off x="251520" y="2573905"/>
              <a:ext cx="4680520" cy="3755740"/>
              <a:chOff x="251520" y="2573905"/>
              <a:chExt cx="4680520" cy="3755740"/>
            </a:xfrm>
          </p:grpSpPr>
          <p:pic>
            <p:nvPicPr>
              <p:cNvPr id="1445893" name="Picture 5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520" y="3641685"/>
                <a:ext cx="2419164" cy="26879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11" name="Straight Arrow Connector 10"/>
              <p:cNvCxnSpPr/>
              <p:nvPr/>
            </p:nvCxnSpPr>
            <p:spPr bwMode="auto">
              <a:xfrm flipH="1">
                <a:off x="2321750" y="2573905"/>
                <a:ext cx="2610290" cy="1172788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7030A0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12" name="Straight Connector 11"/>
            <p:cNvCxnSpPr/>
            <p:nvPr/>
          </p:nvCxnSpPr>
          <p:spPr bwMode="auto">
            <a:xfrm>
              <a:off x="827047" y="5391835"/>
              <a:ext cx="1602795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4" name="Group 23"/>
          <p:cNvGrpSpPr/>
          <p:nvPr/>
        </p:nvGrpSpPr>
        <p:grpSpPr>
          <a:xfrm>
            <a:off x="5382090" y="2573905"/>
            <a:ext cx="3339686" cy="3778557"/>
            <a:chOff x="5382090" y="2573905"/>
            <a:chExt cx="3339686" cy="3778557"/>
          </a:xfrm>
        </p:grpSpPr>
        <p:grpSp>
          <p:nvGrpSpPr>
            <p:cNvPr id="21" name="Group 20"/>
            <p:cNvGrpSpPr/>
            <p:nvPr/>
          </p:nvGrpSpPr>
          <p:grpSpPr>
            <a:xfrm>
              <a:off x="5382090" y="2573905"/>
              <a:ext cx="3339686" cy="3778557"/>
              <a:chOff x="5382090" y="2573905"/>
              <a:chExt cx="3339686" cy="3778557"/>
            </a:xfrm>
          </p:grpSpPr>
          <p:pic>
            <p:nvPicPr>
              <p:cNvPr id="1445895" name="Picture 7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62210" y="3664502"/>
                <a:ext cx="2259566" cy="26879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17" name="Straight Arrow Connector 16"/>
              <p:cNvCxnSpPr/>
              <p:nvPr/>
            </p:nvCxnSpPr>
            <p:spPr bwMode="auto">
              <a:xfrm>
                <a:off x="5382090" y="2573905"/>
                <a:ext cx="2025225" cy="106778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7030A0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14" name="Straight Connector 13"/>
            <p:cNvCxnSpPr/>
            <p:nvPr/>
          </p:nvCxnSpPr>
          <p:spPr bwMode="auto">
            <a:xfrm>
              <a:off x="6828704" y="5413607"/>
              <a:ext cx="1602795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5" name="TextBox 24"/>
          <p:cNvSpPr txBox="1"/>
          <p:nvPr/>
        </p:nvSpPr>
        <p:spPr>
          <a:xfrm>
            <a:off x="4908283" y="589881"/>
            <a:ext cx="26547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WLC and </a:t>
            </a:r>
            <a:r>
              <a:rPr lang="de-DE" sz="1600" dirty="0" err="1" smtClean="0"/>
              <a:t>kink</a:t>
            </a:r>
            <a:r>
              <a:rPr lang="de-DE" sz="1600" dirty="0" smtClean="0"/>
              <a:t> </a:t>
            </a:r>
            <a:r>
              <a:rPr lang="de-DE" sz="1600" dirty="0" err="1" smtClean="0"/>
              <a:t>model</a:t>
            </a:r>
            <a:r>
              <a:rPr lang="de-DE" sz="1600" dirty="0"/>
              <a:t> </a:t>
            </a:r>
            <a:r>
              <a:rPr lang="de-DE" sz="1600" dirty="0" err="1" smtClean="0"/>
              <a:t>nearly</a:t>
            </a:r>
            <a:endParaRPr lang="de-DE" sz="1600" dirty="0" smtClean="0"/>
          </a:p>
          <a:p>
            <a:r>
              <a:rPr lang="de-DE" sz="1600" dirty="0" err="1" smtClean="0"/>
              <a:t>identical</a:t>
            </a:r>
            <a:r>
              <a:rPr lang="de-DE" sz="1600" dirty="0" smtClean="0"/>
              <a:t> on </a:t>
            </a:r>
            <a:r>
              <a:rPr lang="de-DE" sz="1600" dirty="0" err="1" smtClean="0"/>
              <a:t>this</a:t>
            </a:r>
            <a:r>
              <a:rPr lang="de-DE" sz="1600" dirty="0" smtClean="0"/>
              <a:t> </a:t>
            </a:r>
            <a:r>
              <a:rPr lang="de-DE" sz="1600" dirty="0" err="1" smtClean="0"/>
              <a:t>scale</a:t>
            </a:r>
            <a:endParaRPr lang="de-DE" sz="1600" dirty="0"/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5877145" y="1219035"/>
            <a:ext cx="225025" cy="66172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4"/>
          <p:cNvSpPr txBox="1"/>
          <p:nvPr/>
        </p:nvSpPr>
        <p:spPr>
          <a:xfrm>
            <a:off x="696974" y="2152599"/>
            <a:ext cx="950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i</a:t>
            </a:r>
            <a:r>
              <a:rPr lang="de-DE" dirty="0" err="1" smtClean="0"/>
              <a:t>nternal</a:t>
            </a:r>
            <a:endParaRPr lang="de-DE" dirty="0" smtClean="0"/>
          </a:p>
          <a:p>
            <a:r>
              <a:rPr lang="de-DE" dirty="0" err="1" smtClean="0"/>
              <a:t>energy</a:t>
            </a:r>
            <a:endParaRPr lang="de-DE" dirty="0"/>
          </a:p>
        </p:txBody>
      </p:sp>
      <p:sp>
        <p:nvSpPr>
          <p:cNvPr id="26" name="TextBox 25"/>
          <p:cNvSpPr txBox="1"/>
          <p:nvPr/>
        </p:nvSpPr>
        <p:spPr>
          <a:xfrm>
            <a:off x="1949286" y="2152599"/>
            <a:ext cx="1497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w</a:t>
            </a:r>
            <a:r>
              <a:rPr lang="de-DE" dirty="0" smtClean="0"/>
              <a:t>ork of</a:t>
            </a:r>
          </a:p>
          <a:p>
            <a:r>
              <a:rPr lang="de-DE" dirty="0" err="1"/>
              <a:t>a</a:t>
            </a:r>
            <a:r>
              <a:rPr lang="de-DE" dirty="0" err="1" smtClean="0"/>
              <a:t>pplied</a:t>
            </a:r>
            <a:r>
              <a:rPr lang="de-DE" dirty="0" smtClean="0"/>
              <a:t> </a:t>
            </a:r>
            <a:r>
              <a:rPr lang="de-DE" dirty="0" err="1" smtClean="0"/>
              <a:t>force</a:t>
            </a:r>
            <a:endParaRPr lang="de-DE" dirty="0"/>
          </a:p>
        </p:txBody>
      </p:sp>
      <p:grpSp>
        <p:nvGrpSpPr>
          <p:cNvPr id="28" name="Group 27"/>
          <p:cNvGrpSpPr/>
          <p:nvPr/>
        </p:nvGrpSpPr>
        <p:grpSpPr>
          <a:xfrm>
            <a:off x="971224" y="3546638"/>
            <a:ext cx="7244291" cy="2424347"/>
            <a:chOff x="971224" y="3546638"/>
            <a:chExt cx="7244291" cy="2424347"/>
          </a:xfrm>
        </p:grpSpPr>
        <p:sp>
          <p:nvSpPr>
            <p:cNvPr id="9" name="TextBox 8"/>
            <p:cNvSpPr txBox="1"/>
            <p:nvPr/>
          </p:nvSpPr>
          <p:spPr>
            <a:xfrm>
              <a:off x="971224" y="3546638"/>
              <a:ext cx="72442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l-GR" sz="2000" dirty="0" smtClean="0">
                  <a:latin typeface="+mn-lt"/>
                </a:rPr>
                <a:t>α</a:t>
              </a:r>
              <a:r>
                <a:rPr lang="de-DE" sz="2000" dirty="0" smtClean="0">
                  <a:latin typeface="+mn-lt"/>
                </a:rPr>
                <a:t> </a:t>
              </a:r>
              <a:r>
                <a:rPr lang="de-DE" sz="2000" dirty="0" err="1" smtClean="0">
                  <a:latin typeface="+mn-lt"/>
                </a:rPr>
                <a:t>stable</a:t>
              </a:r>
              <a:r>
                <a:rPr lang="de-DE" sz="2000" dirty="0" smtClean="0">
                  <a:latin typeface="+mn-lt"/>
                </a:rPr>
                <a:t>                                </a:t>
              </a:r>
              <a:r>
                <a:rPr lang="de-DE" sz="2000" dirty="0" err="1" smtClean="0">
                  <a:latin typeface="+mn-lt"/>
                </a:rPr>
                <a:t>stability</a:t>
              </a:r>
              <a:r>
                <a:rPr lang="de-DE" sz="2000" dirty="0" smtClean="0">
                  <a:latin typeface="+mn-lt"/>
                </a:rPr>
                <a:t> </a:t>
              </a:r>
              <a:r>
                <a:rPr lang="de-DE" sz="2000" dirty="0" err="1" smtClean="0">
                  <a:latin typeface="+mn-lt"/>
                </a:rPr>
                <a:t>limit</a:t>
              </a:r>
              <a:r>
                <a:rPr lang="de-DE" sz="2000" dirty="0" smtClean="0">
                  <a:latin typeface="+mn-lt"/>
                </a:rPr>
                <a:t>                                 </a:t>
              </a:r>
              <a:r>
                <a:rPr lang="el-GR" sz="2000" dirty="0" smtClean="0">
                  <a:latin typeface="+mn-lt"/>
                </a:rPr>
                <a:t>α</a:t>
              </a:r>
              <a:r>
                <a:rPr lang="de-DE" sz="2000" dirty="0" smtClean="0">
                  <a:latin typeface="+mn-lt"/>
                </a:rPr>
                <a:t>  + </a:t>
              </a:r>
              <a:r>
                <a:rPr lang="el-GR" sz="2000" dirty="0" smtClean="0">
                  <a:latin typeface="+mn-lt"/>
                </a:rPr>
                <a:t>β</a:t>
              </a:r>
              <a:r>
                <a:rPr lang="de-DE" sz="2000" dirty="0" smtClean="0">
                  <a:latin typeface="+mn-lt"/>
                </a:rPr>
                <a:t>*</a:t>
              </a:r>
              <a:endParaRPr lang="de-DE" sz="2000" dirty="0">
                <a:latin typeface="+mn-l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604453" y="5570875"/>
              <a:ext cx="6351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dirty="0" err="1" smtClean="0"/>
                <a:t>s</a:t>
              </a:r>
              <a:r>
                <a:rPr lang="de-DE" sz="2000" baseline="30000" dirty="0" err="1" smtClean="0"/>
                <a:t>c</a:t>
              </a:r>
              <a:r>
                <a:rPr lang="de-DE" sz="2000" baseline="-25000" dirty="0" err="1" smtClean="0"/>
                <a:t>low</a:t>
              </a:r>
              <a:endParaRPr lang="de-DE" sz="2000" baseline="30000" dirty="0"/>
            </a:p>
          </p:txBody>
        </p:sp>
        <p:cxnSp>
          <p:nvCxnSpPr>
            <p:cNvPr id="10" name="Straight Arrow Connector 9"/>
            <p:cNvCxnSpPr/>
            <p:nvPr/>
          </p:nvCxnSpPr>
          <p:spPr bwMode="auto">
            <a:xfrm flipV="1">
              <a:off x="3573107" y="5563834"/>
              <a:ext cx="0" cy="300753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9" name="Rectangle 28"/>
          <p:cNvSpPr/>
          <p:nvPr/>
        </p:nvSpPr>
        <p:spPr bwMode="auto">
          <a:xfrm>
            <a:off x="251520" y="4419110"/>
            <a:ext cx="225025" cy="112512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445888" name="Down Arrow 1445887"/>
          <p:cNvSpPr/>
          <p:nvPr/>
        </p:nvSpPr>
        <p:spPr bwMode="auto">
          <a:xfrm rot="19600176">
            <a:off x="1931304" y="2792056"/>
            <a:ext cx="196408" cy="733303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629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1510" y="170892"/>
            <a:ext cx="4908569" cy="6467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607734" y="5537130"/>
                <a:ext cx="20695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 smtClean="0">
                          <a:latin typeface="Cambria Math"/>
                          <a:ea typeface="Cambria Math"/>
                        </a:rPr>
                        <m:t>𝜎</m:t>
                      </m:r>
                      <m:r>
                        <a:rPr lang="de-DE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400" b="0" i="1" smtClean="0">
                          <a:latin typeface="Cambria Math"/>
                          <a:ea typeface="Cambria Math"/>
                        </a:rPr>
                        <m:t>ρ</m:t>
                      </m:r>
                      <m:r>
                        <a:rPr lang="de-DE" sz="2400" b="0" i="1" smtClean="0">
                          <a:latin typeface="Cambria Math"/>
                          <a:ea typeface="Cambria Math"/>
                        </a:rPr>
                        <m:t>𝑓</m:t>
                      </m:r>
                    </m:oMath>
                  </m:oMathPara>
                </a14:m>
                <a:endParaRPr lang="de-DE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734" y="5537130"/>
                <a:ext cx="2069588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202070" y="329630"/>
            <a:ext cx="37769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rgbClr val="FF0000"/>
                </a:solidFill>
              </a:rPr>
              <a:t>Relation </a:t>
            </a:r>
            <a:r>
              <a:rPr lang="de-DE" sz="2800" dirty="0" err="1" smtClean="0">
                <a:solidFill>
                  <a:srgbClr val="FF0000"/>
                </a:solidFill>
              </a:rPr>
              <a:t>to</a:t>
            </a:r>
            <a:r>
              <a:rPr lang="de-DE" sz="2800" dirty="0" smtClean="0">
                <a:solidFill>
                  <a:srgbClr val="FF0000"/>
                </a:solidFill>
              </a:rPr>
              <a:t> </a:t>
            </a:r>
            <a:r>
              <a:rPr lang="de-DE" sz="2800" dirty="0" err="1" smtClean="0">
                <a:solidFill>
                  <a:srgbClr val="FF0000"/>
                </a:solidFill>
              </a:rPr>
              <a:t>experiment</a:t>
            </a:r>
            <a:endParaRPr lang="de-DE" sz="28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40669" y="1079448"/>
            <a:ext cx="25431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measured</a:t>
            </a:r>
            <a:endParaRPr lang="de-DE" dirty="0" smtClean="0"/>
          </a:p>
          <a:p>
            <a:r>
              <a:rPr lang="de-DE" dirty="0" smtClean="0"/>
              <a:t>(</a:t>
            </a:r>
            <a:r>
              <a:rPr lang="de-DE" dirty="0" err="1" smtClean="0"/>
              <a:t>by</a:t>
            </a:r>
            <a:r>
              <a:rPr lang="de-DE" dirty="0" smtClean="0"/>
              <a:t> in-situ </a:t>
            </a:r>
            <a:r>
              <a:rPr lang="de-DE" dirty="0" err="1" smtClean="0"/>
              <a:t>synchrotron</a:t>
            </a:r>
            <a:endParaRPr lang="de-DE" dirty="0"/>
          </a:p>
          <a:p>
            <a:r>
              <a:rPr lang="de-DE" dirty="0" smtClean="0"/>
              <a:t>x-</a:t>
            </a:r>
            <a:r>
              <a:rPr lang="de-DE" dirty="0" err="1" smtClean="0"/>
              <a:t>ray</a:t>
            </a:r>
            <a:r>
              <a:rPr lang="de-DE" dirty="0" smtClean="0"/>
              <a:t> </a:t>
            </a:r>
            <a:r>
              <a:rPr lang="de-DE" dirty="0" err="1" smtClean="0"/>
              <a:t>diffraction</a:t>
            </a:r>
            <a:r>
              <a:rPr lang="de-DE" dirty="0" smtClean="0"/>
              <a:t>):</a:t>
            </a:r>
            <a:endParaRPr lang="de-DE" dirty="0"/>
          </a:p>
        </p:txBody>
      </p:sp>
      <p:sp>
        <p:nvSpPr>
          <p:cNvPr id="6" name="TextBox 5"/>
          <p:cNvSpPr txBox="1"/>
          <p:nvPr/>
        </p:nvSpPr>
        <p:spPr>
          <a:xfrm>
            <a:off x="5202070" y="2258870"/>
            <a:ext cx="288091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dirty="0" smtClean="0"/>
              <a:t>Force </a:t>
            </a:r>
            <a:r>
              <a:rPr lang="de-DE" dirty="0" err="1" smtClean="0"/>
              <a:t>as</a:t>
            </a:r>
            <a:r>
              <a:rPr lang="de-DE" dirty="0" smtClean="0"/>
              <a:t> a </a:t>
            </a:r>
            <a:r>
              <a:rPr lang="de-DE" dirty="0" err="1" smtClean="0"/>
              <a:t>function</a:t>
            </a:r>
            <a:r>
              <a:rPr lang="de-DE" dirty="0" smtClean="0"/>
              <a:t> of </a:t>
            </a:r>
          </a:p>
          <a:p>
            <a:pPr algn="l"/>
            <a:r>
              <a:rPr lang="de-DE" dirty="0" err="1"/>
              <a:t>m</a:t>
            </a:r>
            <a:r>
              <a:rPr lang="de-DE" dirty="0" err="1" smtClean="0"/>
              <a:t>ean</a:t>
            </a:r>
            <a:r>
              <a:rPr lang="de-DE" dirty="0" smtClean="0"/>
              <a:t> </a:t>
            </a:r>
            <a:r>
              <a:rPr lang="de-DE" dirty="0" err="1" smtClean="0"/>
              <a:t>elongation</a:t>
            </a:r>
            <a:endParaRPr lang="de-DE" dirty="0" smtClean="0"/>
          </a:p>
          <a:p>
            <a:pPr algn="l"/>
            <a:endParaRPr lang="de-DE" dirty="0" smtClean="0"/>
          </a:p>
          <a:p>
            <a:pPr algn="l"/>
            <a:r>
              <a:rPr lang="de-DE" dirty="0" smtClean="0"/>
              <a:t>The </a:t>
            </a:r>
            <a:r>
              <a:rPr lang="de-DE" dirty="0" err="1" smtClean="0"/>
              <a:t>critical</a:t>
            </a:r>
            <a:r>
              <a:rPr lang="de-DE" dirty="0" smtClean="0"/>
              <a:t> </a:t>
            </a:r>
            <a:r>
              <a:rPr lang="de-DE" dirty="0" err="1" smtClean="0"/>
              <a:t>force</a:t>
            </a:r>
            <a:r>
              <a:rPr lang="de-DE" dirty="0" smtClean="0"/>
              <a:t> </a:t>
            </a:r>
            <a:r>
              <a:rPr lang="de-DE" dirty="0" err="1" smtClean="0"/>
              <a:t>at</a:t>
            </a:r>
            <a:r>
              <a:rPr lang="de-DE" dirty="0" smtClean="0"/>
              <a:t> </a:t>
            </a:r>
            <a:r>
              <a:rPr lang="de-DE" dirty="0" err="1" smtClean="0"/>
              <a:t>yield</a:t>
            </a:r>
            <a:r>
              <a:rPr lang="de-DE" dirty="0" smtClean="0"/>
              <a:t> </a:t>
            </a:r>
          </a:p>
          <a:p>
            <a:pPr algn="l"/>
            <a:r>
              <a:rPr lang="de-DE" dirty="0" smtClean="0"/>
              <a:t>(</a:t>
            </a:r>
            <a:r>
              <a:rPr lang="el-GR" dirty="0" smtClean="0"/>
              <a:t>α</a:t>
            </a:r>
            <a:r>
              <a:rPr lang="de-DE" dirty="0" smtClean="0"/>
              <a:t>-</a:t>
            </a:r>
            <a:r>
              <a:rPr lang="el-GR" dirty="0" smtClean="0"/>
              <a:t>β</a:t>
            </a:r>
            <a:r>
              <a:rPr lang="de-DE" dirty="0" smtClean="0"/>
              <a:t>* </a:t>
            </a:r>
            <a:r>
              <a:rPr lang="de-DE" dirty="0" err="1" smtClean="0"/>
              <a:t>coexistence</a:t>
            </a:r>
            <a:r>
              <a:rPr lang="de-DE" dirty="0" smtClean="0"/>
              <a:t>)</a:t>
            </a:r>
          </a:p>
          <a:p>
            <a:pPr algn="l"/>
            <a:endParaRPr lang="de-DE" dirty="0"/>
          </a:p>
          <a:p>
            <a:pPr algn="l"/>
            <a:r>
              <a:rPr lang="de-DE" dirty="0" smtClean="0"/>
              <a:t>The </a:t>
            </a:r>
            <a:r>
              <a:rPr lang="de-DE" dirty="0" err="1" smtClean="0"/>
              <a:t>yield</a:t>
            </a:r>
            <a:r>
              <a:rPr lang="de-DE" dirty="0" smtClean="0"/>
              <a:t> </a:t>
            </a:r>
            <a:r>
              <a:rPr lang="de-DE" dirty="0" err="1" smtClean="0"/>
              <a:t>point</a:t>
            </a:r>
            <a:r>
              <a:rPr lang="de-DE" dirty="0" smtClean="0"/>
              <a:t> </a:t>
            </a:r>
          </a:p>
          <a:p>
            <a:pPr algn="l"/>
            <a:r>
              <a:rPr lang="de-DE" dirty="0" smtClean="0"/>
              <a:t>(</a:t>
            </a:r>
            <a:r>
              <a:rPr lang="de-DE" dirty="0" err="1" smtClean="0"/>
              <a:t>start</a:t>
            </a:r>
            <a:r>
              <a:rPr lang="de-DE" dirty="0" smtClean="0"/>
              <a:t> of </a:t>
            </a:r>
            <a:r>
              <a:rPr lang="el-GR" dirty="0"/>
              <a:t>α</a:t>
            </a:r>
            <a:r>
              <a:rPr lang="de-DE" dirty="0"/>
              <a:t>-</a:t>
            </a:r>
            <a:r>
              <a:rPr lang="el-GR" dirty="0"/>
              <a:t>β</a:t>
            </a:r>
            <a:r>
              <a:rPr lang="de-DE" dirty="0"/>
              <a:t>* </a:t>
            </a:r>
            <a:r>
              <a:rPr lang="de-DE" dirty="0" err="1" smtClean="0"/>
              <a:t>coexistence</a:t>
            </a:r>
            <a:r>
              <a:rPr lang="de-DE" dirty="0" smtClean="0"/>
              <a:t>)</a:t>
            </a:r>
            <a:endParaRPr lang="de-DE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6453500"/>
              </p:ext>
            </p:extLst>
          </p:nvPr>
        </p:nvGraphicFramePr>
        <p:xfrm>
          <a:off x="7997825" y="2364450"/>
          <a:ext cx="795338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110" name="Equation" r:id="rId5" imgW="380880" imgH="228600" progId="Equation.DSMT4">
                  <p:embed/>
                </p:oleObj>
              </mc:Choice>
              <mc:Fallback>
                <p:oleObj name="Equation" r:id="rId5" imgW="3808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997825" y="2364450"/>
                        <a:ext cx="795338" cy="476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151984"/>
              </p:ext>
            </p:extLst>
          </p:nvPr>
        </p:nvGraphicFramePr>
        <p:xfrm>
          <a:off x="8213725" y="3159788"/>
          <a:ext cx="450850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111" name="Equation" r:id="rId7" imgW="215640" imgH="241200" progId="Equation.DSMT4">
                  <p:embed/>
                </p:oleObj>
              </mc:Choice>
              <mc:Fallback>
                <p:oleObj name="Equation" r:id="rId7" imgW="215640" imgH="241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3725" y="3159788"/>
                        <a:ext cx="450850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6918800"/>
              </p:ext>
            </p:extLst>
          </p:nvPr>
        </p:nvGraphicFramePr>
        <p:xfrm>
          <a:off x="8190261" y="3924055"/>
          <a:ext cx="504825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112" name="Equation" r:id="rId9" imgW="241200" imgH="241200" progId="Equation.DSMT4">
                  <p:embed/>
                </p:oleObj>
              </mc:Choice>
              <mc:Fallback>
                <p:oleObj name="Equation" r:id="rId9" imgW="241200" imgH="241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90261" y="3924055"/>
                        <a:ext cx="504825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347339" y="6088589"/>
            <a:ext cx="2599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/>
              <a:t>Number</a:t>
            </a:r>
            <a:r>
              <a:rPr lang="de-DE" dirty="0" smtClean="0"/>
              <a:t> of </a:t>
            </a:r>
            <a:r>
              <a:rPr lang="de-DE" dirty="0" err="1" smtClean="0"/>
              <a:t>molecules</a:t>
            </a:r>
            <a:endParaRPr lang="de-DE" dirty="0"/>
          </a:p>
          <a:p>
            <a:r>
              <a:rPr lang="de-DE" dirty="0" smtClean="0"/>
              <a:t>per </a:t>
            </a:r>
            <a:r>
              <a:rPr lang="de-DE" dirty="0" err="1" smtClean="0"/>
              <a:t>cross-sectional</a:t>
            </a:r>
            <a:r>
              <a:rPr lang="de-DE" dirty="0" smtClean="0"/>
              <a:t> </a:t>
            </a:r>
            <a:r>
              <a:rPr lang="de-DE" dirty="0" err="1" smtClean="0"/>
              <a:t>area</a:t>
            </a:r>
            <a:endParaRPr lang="de-DE" dirty="0"/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6417205" y="5904275"/>
            <a:ext cx="270031" cy="2700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6" name="Group 15"/>
          <p:cNvGrpSpPr/>
          <p:nvPr/>
        </p:nvGrpSpPr>
        <p:grpSpPr>
          <a:xfrm>
            <a:off x="5588266" y="4695674"/>
            <a:ext cx="2529090" cy="720515"/>
            <a:chOff x="5588266" y="4695674"/>
            <a:chExt cx="2529090" cy="720515"/>
          </a:xfrm>
        </p:grpSpPr>
        <p:sp>
          <p:nvSpPr>
            <p:cNvPr id="14" name="TextBox 13"/>
            <p:cNvSpPr txBox="1"/>
            <p:nvPr/>
          </p:nvSpPr>
          <p:spPr>
            <a:xfrm>
              <a:off x="5588266" y="4954524"/>
              <a:ext cx="25290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err="1" smtClean="0">
                  <a:solidFill>
                    <a:srgbClr val="FF0000"/>
                  </a:solidFill>
                </a:rPr>
                <a:t>Reconstruct</a:t>
              </a:r>
              <a:r>
                <a:rPr lang="de-DE" sz="2400" dirty="0" smtClean="0">
                  <a:solidFill>
                    <a:srgbClr val="FF0000"/>
                  </a:solidFill>
                </a:rPr>
                <a:t> W(s)</a:t>
              </a:r>
              <a:endParaRPr lang="de-DE" sz="2400" dirty="0">
                <a:solidFill>
                  <a:srgbClr val="FF0000"/>
                </a:solidFill>
              </a:endParaRPr>
            </a:p>
          </p:txBody>
        </p:sp>
        <p:sp>
          <p:nvSpPr>
            <p:cNvPr id="15" name="Down Arrow 14"/>
            <p:cNvSpPr/>
            <p:nvPr/>
          </p:nvSpPr>
          <p:spPr bwMode="auto">
            <a:xfrm>
              <a:off x="6547199" y="4695674"/>
              <a:ext cx="495030" cy="256961"/>
            </a:xfrm>
            <a:prstGeom prst="downArrow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498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1487036"/>
              </p:ext>
            </p:extLst>
          </p:nvPr>
        </p:nvGraphicFramePr>
        <p:xfrm>
          <a:off x="1019175" y="2036763"/>
          <a:ext cx="3808413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8132" name="Equation" r:id="rId3" imgW="1688760" imgH="279360" progId="Equation.DSMT4">
                  <p:embed/>
                </p:oleObj>
              </mc:Choice>
              <mc:Fallback>
                <p:oleObj name="Equation" r:id="rId3" imgW="1688760" imgH="27936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9175" y="2036763"/>
                        <a:ext cx="3808413" cy="6334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Rectangle 6"/>
          <p:cNvSpPr/>
          <p:nvPr/>
        </p:nvSpPr>
        <p:spPr>
          <a:xfrm>
            <a:off x="206515" y="5949280"/>
            <a:ext cx="85059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Based on: R</a:t>
            </a:r>
            <a:r>
              <a:rPr lang="en-US" dirty="0"/>
              <a:t>. </a:t>
            </a:r>
            <a:r>
              <a:rPr lang="en-US" dirty="0" err="1"/>
              <a:t>Abeyaratne</a:t>
            </a:r>
            <a:r>
              <a:rPr lang="en-US" dirty="0"/>
              <a:t>, J.K. Knowles, Evolution of Phase Transitions –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</a:t>
            </a:r>
            <a:r>
              <a:rPr lang="en-US" dirty="0"/>
              <a:t>Continuum Theory (Cambridge University Press, Cambridge, 2006</a:t>
            </a:r>
            <a:r>
              <a:rPr lang="en-US" dirty="0" smtClean="0"/>
              <a:t>)</a:t>
            </a:r>
            <a:endParaRPr lang="de-DE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2" name="TextBox 11"/>
          <p:cNvSpPr txBox="1"/>
          <p:nvPr/>
        </p:nvSpPr>
        <p:spPr>
          <a:xfrm>
            <a:off x="1053421" y="278650"/>
            <a:ext cx="681789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 smtClean="0">
                <a:solidFill>
                  <a:srgbClr val="FF0000"/>
                </a:solidFill>
              </a:rPr>
              <a:t>Phase </a:t>
            </a:r>
            <a:r>
              <a:rPr lang="de-DE" sz="3600" dirty="0" err="1" smtClean="0">
                <a:solidFill>
                  <a:srgbClr val="FF0000"/>
                </a:solidFill>
              </a:rPr>
              <a:t>transformation</a:t>
            </a:r>
            <a:r>
              <a:rPr lang="de-DE" sz="3600" dirty="0" smtClean="0">
                <a:solidFill>
                  <a:srgbClr val="FF0000"/>
                </a:solidFill>
              </a:rPr>
              <a:t> </a:t>
            </a:r>
            <a:r>
              <a:rPr lang="de-DE" sz="3600" dirty="0" err="1" smtClean="0">
                <a:solidFill>
                  <a:srgbClr val="FF0000"/>
                </a:solidFill>
              </a:rPr>
              <a:t>kinetics</a:t>
            </a:r>
            <a:endParaRPr lang="de-DE" sz="3600" dirty="0" smtClean="0">
              <a:solidFill>
                <a:srgbClr val="FF0000"/>
              </a:solidFill>
            </a:endParaRPr>
          </a:p>
          <a:p>
            <a:r>
              <a:rPr lang="de-DE" sz="3200" dirty="0" smtClean="0"/>
              <a:t>in </a:t>
            </a:r>
            <a:r>
              <a:rPr lang="de-DE" sz="3200" dirty="0" err="1" smtClean="0"/>
              <a:t>analogy</a:t>
            </a:r>
            <a:r>
              <a:rPr lang="de-DE" sz="3200" dirty="0" smtClean="0"/>
              <a:t> </a:t>
            </a:r>
            <a:r>
              <a:rPr lang="de-DE" sz="3200" dirty="0" err="1" smtClean="0"/>
              <a:t>to</a:t>
            </a:r>
            <a:r>
              <a:rPr lang="de-DE" sz="3200" dirty="0" smtClean="0"/>
              <a:t> </a:t>
            </a:r>
            <a:r>
              <a:rPr lang="de-DE" sz="3200" dirty="0" err="1" smtClean="0"/>
              <a:t>pseudoelasticity</a:t>
            </a:r>
            <a:r>
              <a:rPr lang="de-DE" sz="3200" dirty="0" smtClean="0"/>
              <a:t> in </a:t>
            </a:r>
            <a:r>
              <a:rPr lang="de-DE" sz="3200" dirty="0" err="1" smtClean="0"/>
              <a:t>NiTi</a:t>
            </a:r>
            <a:endParaRPr lang="de-DE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5281939" y="2168803"/>
            <a:ext cx="3100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dirty="0" err="1"/>
              <a:t>t</a:t>
            </a:r>
            <a:r>
              <a:rPr lang="de-DE" dirty="0" err="1" smtClean="0"/>
              <a:t>hermodynamic</a:t>
            </a:r>
            <a:r>
              <a:rPr lang="de-DE" dirty="0" smtClean="0"/>
              <a:t> </a:t>
            </a:r>
            <a:r>
              <a:rPr lang="de-DE" dirty="0" err="1" smtClean="0"/>
              <a:t>driving</a:t>
            </a:r>
            <a:r>
              <a:rPr lang="de-DE" dirty="0" smtClean="0"/>
              <a:t> </a:t>
            </a:r>
            <a:r>
              <a:rPr lang="de-DE" dirty="0" err="1" smtClean="0"/>
              <a:t>force</a:t>
            </a:r>
            <a:endParaRPr lang="de-DE" dirty="0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7904850"/>
              </p:ext>
            </p:extLst>
          </p:nvPr>
        </p:nvGraphicFramePr>
        <p:xfrm>
          <a:off x="2276745" y="2843935"/>
          <a:ext cx="1374775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8133" name="Equation" r:id="rId5" imgW="609480" imgH="393480" progId="Equation.DSMT4">
                  <p:embed/>
                </p:oleObj>
              </mc:Choice>
              <mc:Fallback>
                <p:oleObj name="Equation" r:id="rId5" imgW="60948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6745" y="2843935"/>
                        <a:ext cx="1374775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6567356" y="3105356"/>
            <a:ext cx="181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dirty="0" err="1" smtClean="0"/>
              <a:t>kinetic</a:t>
            </a:r>
            <a:r>
              <a:rPr lang="de-DE" dirty="0" smtClean="0"/>
              <a:t> </a:t>
            </a:r>
            <a:r>
              <a:rPr lang="de-DE" dirty="0" err="1" smtClean="0"/>
              <a:t>equation</a:t>
            </a:r>
            <a:endParaRPr lang="de-DE" dirty="0"/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9910283"/>
              </p:ext>
            </p:extLst>
          </p:nvPr>
        </p:nvGraphicFramePr>
        <p:xfrm>
          <a:off x="2781300" y="4104075"/>
          <a:ext cx="287338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8134" name="Equation" r:id="rId7" imgW="126720" imgH="203040" progId="Equation.DSMT4">
                  <p:embed/>
                </p:oleObj>
              </mc:Choice>
              <mc:Fallback>
                <p:oleObj name="Equation" r:id="rId7" imgW="126720" imgH="203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1300" y="4104075"/>
                        <a:ext cx="287338" cy="46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4556357" y="4150390"/>
            <a:ext cx="3825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dirty="0" err="1" smtClean="0"/>
              <a:t>fraction</a:t>
            </a:r>
            <a:r>
              <a:rPr lang="de-DE" dirty="0" smtClean="0"/>
              <a:t> of </a:t>
            </a:r>
            <a:r>
              <a:rPr lang="el-GR" dirty="0" smtClean="0"/>
              <a:t>β</a:t>
            </a:r>
            <a:r>
              <a:rPr lang="de-DE" dirty="0" smtClean="0"/>
              <a:t>* </a:t>
            </a:r>
            <a:r>
              <a:rPr lang="de-DE" dirty="0" err="1" smtClean="0"/>
              <a:t>segments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fiber</a:t>
            </a:r>
            <a:endParaRPr lang="de-DE" dirty="0"/>
          </a:p>
        </p:txBody>
      </p:sp>
      <p:grpSp>
        <p:nvGrpSpPr>
          <p:cNvPr id="22" name="Group 21"/>
          <p:cNvGrpSpPr/>
          <p:nvPr/>
        </p:nvGrpSpPr>
        <p:grpSpPr>
          <a:xfrm>
            <a:off x="476545" y="4839816"/>
            <a:ext cx="8331339" cy="810090"/>
            <a:chOff x="381121" y="4644135"/>
            <a:chExt cx="8331339" cy="810090"/>
          </a:xfrm>
        </p:grpSpPr>
        <p:sp>
          <p:nvSpPr>
            <p:cNvPr id="18" name="TextBox 17"/>
            <p:cNvSpPr txBox="1"/>
            <p:nvPr/>
          </p:nvSpPr>
          <p:spPr>
            <a:xfrm>
              <a:off x="381121" y="4875529"/>
              <a:ext cx="81624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de-DE" dirty="0" smtClean="0"/>
                <a:t>Hypothesis: </a:t>
              </a:r>
              <a:r>
                <a:rPr lang="de-DE" dirty="0" err="1" smtClean="0"/>
                <a:t>load</a:t>
              </a:r>
              <a:r>
                <a:rPr lang="de-DE" dirty="0" smtClean="0"/>
                <a:t> </a:t>
              </a:r>
              <a:r>
                <a:rPr lang="de-DE" dirty="0" err="1" smtClean="0"/>
                <a:t>at</a:t>
              </a:r>
              <a:r>
                <a:rPr lang="de-DE" dirty="0" smtClean="0"/>
                <a:t> </a:t>
              </a:r>
              <a:r>
                <a:rPr lang="de-DE" dirty="0" err="1" smtClean="0"/>
                <a:t>contant</a:t>
              </a:r>
              <a:r>
                <a:rPr lang="de-DE" dirty="0" smtClean="0"/>
                <a:t> stress rate,         (</a:t>
              </a:r>
              <a:r>
                <a:rPr lang="de-DE" dirty="0" err="1" smtClean="0"/>
                <a:t>loading</a:t>
              </a:r>
              <a:r>
                <a:rPr lang="de-DE" dirty="0" smtClean="0"/>
                <a:t>)  and          (</a:t>
              </a:r>
              <a:r>
                <a:rPr lang="de-DE" dirty="0" err="1" smtClean="0"/>
                <a:t>unloading</a:t>
              </a:r>
              <a:r>
                <a:rPr lang="de-DE" dirty="0" smtClean="0"/>
                <a:t>)</a:t>
              </a:r>
              <a:endParaRPr lang="de-DE" dirty="0"/>
            </a:p>
          </p:txBody>
        </p:sp>
        <p:graphicFrame>
          <p:nvGraphicFramePr>
            <p:cNvPr id="19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87043883"/>
                </p:ext>
              </p:extLst>
            </p:nvPr>
          </p:nvGraphicFramePr>
          <p:xfrm>
            <a:off x="4617006" y="4750933"/>
            <a:ext cx="360040" cy="5143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8135" name="Equation" r:id="rId9" imgW="177480" imgH="253800" progId="Equation.DSMT4">
                    <p:embed/>
                  </p:oleObj>
                </mc:Choice>
                <mc:Fallback>
                  <p:oleObj name="Equation" r:id="rId9" imgW="177480" imgH="2538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4617006" y="4750933"/>
                          <a:ext cx="360040" cy="51434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52155330"/>
                </p:ext>
              </p:extLst>
            </p:nvPr>
          </p:nvGraphicFramePr>
          <p:xfrm>
            <a:off x="6643688" y="4743450"/>
            <a:ext cx="539750" cy="514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8136" name="Equation" r:id="rId11" imgW="266400" imgH="253800" progId="Equation.DSMT4">
                    <p:embed/>
                  </p:oleObj>
                </mc:Choice>
                <mc:Fallback>
                  <p:oleObj name="Equation" r:id="rId11" imgW="266400" imgH="253800" progId="Equation.DSMT4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43688" y="4743450"/>
                          <a:ext cx="539750" cy="5143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Rectangle 20"/>
            <p:cNvSpPr/>
            <p:nvPr/>
          </p:nvSpPr>
          <p:spPr bwMode="auto">
            <a:xfrm>
              <a:off x="381121" y="4644135"/>
              <a:ext cx="8331339" cy="810090"/>
            </a:xfrm>
            <a:prstGeom prst="rect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4789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106615" y="644427"/>
            <a:ext cx="7364413" cy="5670550"/>
            <a:chOff x="889000" y="596900"/>
            <a:chExt cx="7364413" cy="5670550"/>
          </a:xfrm>
        </p:grpSpPr>
        <p:grpSp>
          <p:nvGrpSpPr>
            <p:cNvPr id="3" name="Group 2"/>
            <p:cNvGrpSpPr/>
            <p:nvPr/>
          </p:nvGrpSpPr>
          <p:grpSpPr>
            <a:xfrm>
              <a:off x="889000" y="596900"/>
              <a:ext cx="7364413" cy="5670550"/>
              <a:chOff x="889000" y="596900"/>
              <a:chExt cx="7364413" cy="5670550"/>
            </a:xfrm>
          </p:grpSpPr>
          <p:pic>
            <p:nvPicPr>
              <p:cNvPr id="1446915" name="Picture 3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9000" y="596900"/>
                <a:ext cx="7364413" cy="56705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 useBgFill="1">
            <p:nvSpPr>
              <p:cNvPr id="2" name="Rectangle 1"/>
              <p:cNvSpPr/>
              <p:nvPr/>
            </p:nvSpPr>
            <p:spPr bwMode="auto">
              <a:xfrm>
                <a:off x="1781690" y="3338990"/>
                <a:ext cx="1260140" cy="2025225"/>
              </a:xfrm>
              <a:prstGeom prst="rect">
                <a:avLst/>
              </a:prstGeom>
              <a:ln w="9525" cap="flat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  <p:cxnSp>
          <p:nvCxnSpPr>
            <p:cNvPr id="5" name="Straight Connector 4"/>
            <p:cNvCxnSpPr/>
            <p:nvPr/>
          </p:nvCxnSpPr>
          <p:spPr bwMode="auto">
            <a:xfrm>
              <a:off x="1784550" y="2047821"/>
              <a:ext cx="0" cy="338847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0" name="TextBox 9"/>
          <p:cNvSpPr txBox="1"/>
          <p:nvPr/>
        </p:nvSpPr>
        <p:spPr>
          <a:xfrm>
            <a:off x="2273787" y="321261"/>
            <a:ext cx="52509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dirty="0" smtClean="0">
                <a:solidFill>
                  <a:srgbClr val="FF0000"/>
                </a:solidFill>
              </a:rPr>
              <a:t>Slow </a:t>
            </a:r>
            <a:r>
              <a:rPr lang="de-DE" sz="4000" dirty="0" err="1" smtClean="0">
                <a:solidFill>
                  <a:srgbClr val="FF0000"/>
                </a:solidFill>
              </a:rPr>
              <a:t>or</a:t>
            </a:r>
            <a:r>
              <a:rPr lang="de-DE" sz="4000" dirty="0" smtClean="0">
                <a:solidFill>
                  <a:srgbClr val="FF0000"/>
                </a:solidFill>
              </a:rPr>
              <a:t> fast </a:t>
            </a:r>
            <a:r>
              <a:rPr lang="de-DE" sz="4000" dirty="0" err="1" smtClean="0">
                <a:solidFill>
                  <a:srgbClr val="FF0000"/>
                </a:solidFill>
              </a:rPr>
              <a:t>stretching</a:t>
            </a:r>
            <a:endParaRPr lang="de-DE" sz="40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175622" y="1448780"/>
                <a:ext cx="2167646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/>
                  <a:t>Blue: </a:t>
                </a:r>
                <a14:m>
                  <m:oMath xmlns:m="http://schemas.openxmlformats.org/officeDocument/2006/math" xmlns="">
                    <m:f>
                      <m:fPr>
                        <m:type m:val="lin"/>
                        <m:ctrlPr>
                          <a:rPr lang="de-DE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/>
                          </a:rPr>
                          <m:t>   </m:t>
                        </m:r>
                        <m:acc>
                          <m:accPr>
                            <m:chr m:val="̇"/>
                            <m:ctrlPr>
                              <a:rPr lang="de-DE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de-DE" i="1" smtClean="0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e>
                        </m:acc>
                      </m:num>
                      <m:den>
                        <m:r>
                          <a:rPr lang="de-DE" b="0" i="1" smtClean="0">
                            <a:latin typeface="Cambria Math"/>
                          </a:rPr>
                          <m:t>𝑀</m:t>
                        </m:r>
                      </m:den>
                    </m:f>
                    <m:r>
                      <a:rPr lang="de-DE" b="0" i="1" smtClean="0">
                        <a:latin typeface="Cambria Math"/>
                      </a:rPr>
                      <m:t>=5</m:t>
                    </m:r>
                  </m:oMath>
                </a14:m>
                <a:endParaRPr lang="de-DE" b="0" dirty="0" smtClean="0"/>
              </a:p>
              <a:p>
                <a:r>
                  <a:rPr lang="de-DE" dirty="0" smtClean="0"/>
                  <a:t> </a:t>
                </a:r>
                <a:r>
                  <a:rPr lang="de-DE" dirty="0" err="1" smtClean="0"/>
                  <a:t>Red</a:t>
                </a:r>
                <a:r>
                  <a:rPr lang="de-DE" dirty="0" smtClean="0"/>
                  <a:t>:   </a:t>
                </a:r>
                <a14:m>
                  <m:oMath xmlns:m="http://schemas.openxmlformats.org/officeDocument/2006/math" xmlns="">
                    <m:f>
                      <m:fPr>
                        <m:type m:val="lin"/>
                        <m:ctrlPr>
                          <a:rPr lang="de-DE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̇"/>
                            <m:ctrlPr>
                              <a:rPr lang="de-DE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de-DE" i="1" smtClean="0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e>
                        </m:acc>
                      </m:num>
                      <m:den>
                        <m:r>
                          <a:rPr lang="de-DE" b="0" i="1" smtClean="0">
                            <a:latin typeface="Cambria Math"/>
                          </a:rPr>
                          <m:t>𝑀</m:t>
                        </m:r>
                      </m:den>
                    </m:f>
                    <m:r>
                      <a:rPr lang="de-DE" b="0" i="1" smtClean="0">
                        <a:latin typeface="Cambria Math"/>
                      </a:rPr>
                      <m:t>=1</m:t>
                    </m:r>
                  </m:oMath>
                </a14:m>
                <a:endParaRPr lang="de-DE" dirty="0" smtClean="0"/>
              </a:p>
              <a:p>
                <a:r>
                  <a:rPr lang="de-DE" dirty="0" smtClean="0"/>
                  <a:t>Green:   </a:t>
                </a:r>
                <a14:m>
                  <m:oMath xmlns:m="http://schemas.openxmlformats.org/officeDocument/2006/math" xmlns="">
                    <m:f>
                      <m:fPr>
                        <m:type m:val="lin"/>
                        <m:ctrlPr>
                          <a:rPr lang="de-DE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̇"/>
                            <m:ctrlPr>
                              <a:rPr lang="de-DE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de-DE" i="1" smtClean="0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e>
                        </m:acc>
                      </m:num>
                      <m:den>
                        <m:r>
                          <a:rPr lang="de-DE" b="0" i="1" smtClean="0">
                            <a:latin typeface="Cambria Math"/>
                          </a:rPr>
                          <m:t>𝑀</m:t>
                        </m:r>
                      </m:den>
                    </m:f>
                    <m:r>
                      <a:rPr lang="de-DE" b="0" i="1" smtClean="0">
                        <a:latin typeface="Cambria Math"/>
                      </a:rPr>
                      <m:t>=0.2</m:t>
                    </m:r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5622" y="1448780"/>
                <a:ext cx="2167646" cy="923330"/>
              </a:xfrm>
              <a:prstGeom prst="rect">
                <a:avLst/>
              </a:prstGeom>
              <a:blipFill rotWithShape="1">
                <a:blip r:embed="rId3"/>
                <a:stretch>
                  <a:fillRect l="-1972" t="-45695" b="-7218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7092280" y="2773263"/>
            <a:ext cx="608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/>
              <a:t>WLC</a:t>
            </a:r>
            <a:endParaRPr lang="de-DE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774344" y="3807280"/>
            <a:ext cx="17497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     Equilibrium</a:t>
            </a:r>
          </a:p>
          <a:p>
            <a:pPr algn="l"/>
            <a:r>
              <a:rPr lang="de-DE" dirty="0" err="1" smtClean="0"/>
              <a:t>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62341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222378" y="2018128"/>
            <a:ext cx="4704907" cy="3572585"/>
            <a:chOff x="4256965" y="1486651"/>
            <a:chExt cx="4704907" cy="3572585"/>
          </a:xfrm>
        </p:grpSpPr>
        <p:pic>
          <p:nvPicPr>
            <p:cNvPr id="1449987" name="Picture 3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6965" y="1486651"/>
              <a:ext cx="4704907" cy="35725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ectangle 3"/>
            <p:cNvSpPr/>
            <p:nvPr/>
          </p:nvSpPr>
          <p:spPr bwMode="auto">
            <a:xfrm>
              <a:off x="4752020" y="1536121"/>
              <a:ext cx="225025" cy="272699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51948" y="2018128"/>
            <a:ext cx="3555395" cy="3606107"/>
            <a:chOff x="386535" y="1486651"/>
            <a:chExt cx="3555395" cy="3606107"/>
          </a:xfrm>
        </p:grpSpPr>
        <p:pic>
          <p:nvPicPr>
            <p:cNvPr id="1449986" name="Picture 2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86535" y="1486651"/>
              <a:ext cx="3555395" cy="36061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Rectangle 6"/>
            <p:cNvSpPr/>
            <p:nvPr/>
          </p:nvSpPr>
          <p:spPr bwMode="auto">
            <a:xfrm>
              <a:off x="411700" y="1486651"/>
              <a:ext cx="334875" cy="232159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pic>
        <p:nvPicPr>
          <p:cNvPr id="1449988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8165" y="289647"/>
            <a:ext cx="2271392" cy="152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49989" name="Picture 5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16582" y="125173"/>
            <a:ext cx="1610703" cy="941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3" name="Group 32"/>
          <p:cNvGrpSpPr/>
          <p:nvPr/>
        </p:nvGrpSpPr>
        <p:grpSpPr>
          <a:xfrm>
            <a:off x="4755245" y="313023"/>
            <a:ext cx="2408241" cy="1638126"/>
            <a:chOff x="926595" y="773705"/>
            <a:chExt cx="7256504" cy="5317866"/>
          </a:xfrm>
        </p:grpSpPr>
        <p:pic>
          <p:nvPicPr>
            <p:cNvPr id="34" name="Picture 2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6595" y="773705"/>
              <a:ext cx="7256504" cy="5317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" name="Picture 3"/>
            <p:cNvPicPr>
              <a:picLocks noChangeAspect="1" noChangeArrowheads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6373019" y="424961"/>
              <a:ext cx="1147762" cy="2000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9" name="Rectangle 28"/>
          <p:cNvSpPr/>
          <p:nvPr/>
        </p:nvSpPr>
        <p:spPr bwMode="auto">
          <a:xfrm>
            <a:off x="6421309" y="336896"/>
            <a:ext cx="663831" cy="35356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 bwMode="auto">
          <a:xfrm flipH="1">
            <a:off x="6867255" y="690456"/>
            <a:ext cx="630070" cy="17325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49990" name="TextBox 1449989"/>
          <p:cNvSpPr txBox="1"/>
          <p:nvPr/>
        </p:nvSpPr>
        <p:spPr>
          <a:xfrm>
            <a:off x="311511" y="985503"/>
            <a:ext cx="11224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chemeClr val="bg2">
                    <a:lumMod val="50000"/>
                  </a:schemeClr>
                </a:solidFill>
              </a:rPr>
              <a:t>mussel</a:t>
            </a:r>
            <a:endParaRPr lang="de-DE" sz="24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e-DE" sz="2400" dirty="0" err="1" smtClean="0">
                <a:solidFill>
                  <a:schemeClr val="bg2">
                    <a:lumMod val="50000"/>
                  </a:schemeClr>
                </a:solidFill>
              </a:rPr>
              <a:t>byssus</a:t>
            </a:r>
            <a:endParaRPr lang="de-DE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277815" y="1120152"/>
            <a:ext cx="15696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chemeClr val="bg2">
                    <a:lumMod val="50000"/>
                  </a:schemeClr>
                </a:solidFill>
              </a:rPr>
              <a:t>whelk</a:t>
            </a:r>
            <a:r>
              <a:rPr lang="de-DE" sz="2400" dirty="0" smtClean="0">
                <a:solidFill>
                  <a:schemeClr val="bg2">
                    <a:lumMod val="50000"/>
                  </a:schemeClr>
                </a:solidFill>
              </a:rPr>
              <a:t> egg</a:t>
            </a:r>
          </a:p>
          <a:p>
            <a:r>
              <a:rPr lang="de-DE" sz="2400" dirty="0" err="1" smtClean="0">
                <a:solidFill>
                  <a:schemeClr val="bg2">
                    <a:lumMod val="50000"/>
                  </a:schemeClr>
                </a:solidFill>
              </a:rPr>
              <a:t>capsule</a:t>
            </a:r>
            <a:endParaRPr lang="de-DE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4766" y="5957848"/>
            <a:ext cx="77149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</a:rPr>
              <a:t>Cooperativity</a:t>
            </a:r>
            <a:r>
              <a:rPr lang="de-DE" sz="2400" dirty="0" smtClean="0">
                <a:solidFill>
                  <a:srgbClr val="FF0000"/>
                </a:solidFill>
              </a:rPr>
              <a:t> of </a:t>
            </a:r>
            <a:r>
              <a:rPr lang="de-DE" sz="2400" dirty="0" err="1" smtClean="0">
                <a:solidFill>
                  <a:srgbClr val="FF0000"/>
                </a:solidFill>
              </a:rPr>
              <a:t>many</a:t>
            </a:r>
            <a:r>
              <a:rPr lang="de-DE" sz="2400" dirty="0" smtClean="0">
                <a:solidFill>
                  <a:srgbClr val="FF0000"/>
                </a:solidFill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</a:rPr>
              <a:t>weak</a:t>
            </a:r>
            <a:r>
              <a:rPr lang="de-DE" sz="2400" dirty="0" smtClean="0">
                <a:solidFill>
                  <a:srgbClr val="FF0000"/>
                </a:solidFill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</a:rPr>
              <a:t>bonds</a:t>
            </a:r>
            <a:r>
              <a:rPr lang="de-DE" sz="2400" dirty="0" smtClean="0">
                <a:solidFill>
                  <a:srgbClr val="FF0000"/>
                </a:solidFill>
              </a:rPr>
              <a:t>  </a:t>
            </a:r>
            <a:r>
              <a:rPr lang="de-DE" sz="2400" dirty="0" smtClean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de-DE" sz="2400" dirty="0" err="1" smtClean="0">
                <a:solidFill>
                  <a:srgbClr val="FF0000"/>
                </a:solidFill>
                <a:sym typeface="Wingdings" pitchFamily="2" charset="2"/>
              </a:rPr>
              <a:t>phase</a:t>
            </a:r>
            <a:r>
              <a:rPr lang="de-DE" sz="2400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  <a:sym typeface="Wingdings" pitchFamily="2" charset="2"/>
              </a:rPr>
              <a:t>transition</a:t>
            </a:r>
            <a:r>
              <a:rPr lang="de-DE" sz="2400" dirty="0" smtClean="0">
                <a:solidFill>
                  <a:srgbClr val="FF0000"/>
                </a:solidFill>
              </a:rPr>
              <a:t> </a:t>
            </a:r>
            <a:endParaRPr lang="de-DE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240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222378" y="2018128"/>
            <a:ext cx="4704907" cy="3572585"/>
            <a:chOff x="4256965" y="1486651"/>
            <a:chExt cx="4704907" cy="3572585"/>
          </a:xfrm>
        </p:grpSpPr>
        <p:pic>
          <p:nvPicPr>
            <p:cNvPr id="1449987" name="Picture 3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6965" y="1486651"/>
              <a:ext cx="4704907" cy="35725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ectangle 3"/>
            <p:cNvSpPr/>
            <p:nvPr/>
          </p:nvSpPr>
          <p:spPr bwMode="auto">
            <a:xfrm>
              <a:off x="4752020" y="1536121"/>
              <a:ext cx="225025" cy="272699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51948" y="2018128"/>
            <a:ext cx="3555395" cy="3606107"/>
            <a:chOff x="386535" y="1486651"/>
            <a:chExt cx="3555395" cy="3606107"/>
          </a:xfrm>
        </p:grpSpPr>
        <p:pic>
          <p:nvPicPr>
            <p:cNvPr id="1449986" name="Picture 2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86535" y="1486651"/>
              <a:ext cx="3555395" cy="36061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Rectangle 6"/>
            <p:cNvSpPr/>
            <p:nvPr/>
          </p:nvSpPr>
          <p:spPr bwMode="auto">
            <a:xfrm>
              <a:off x="411700" y="1486651"/>
              <a:ext cx="334875" cy="232159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pic>
        <p:nvPicPr>
          <p:cNvPr id="1449988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8165" y="289647"/>
            <a:ext cx="2271392" cy="152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49989" name="Picture 5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16582" y="125173"/>
            <a:ext cx="1610703" cy="941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3" name="Group 32"/>
          <p:cNvGrpSpPr/>
          <p:nvPr/>
        </p:nvGrpSpPr>
        <p:grpSpPr>
          <a:xfrm>
            <a:off x="4755245" y="313023"/>
            <a:ext cx="2408241" cy="1638126"/>
            <a:chOff x="926595" y="773705"/>
            <a:chExt cx="7256504" cy="5317866"/>
          </a:xfrm>
        </p:grpSpPr>
        <p:pic>
          <p:nvPicPr>
            <p:cNvPr id="34" name="Picture 2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6595" y="773705"/>
              <a:ext cx="7256504" cy="5317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" name="Picture 3"/>
            <p:cNvPicPr>
              <a:picLocks noChangeAspect="1" noChangeArrowheads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6373019" y="424961"/>
              <a:ext cx="1147762" cy="2000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9" name="Rectangle 28"/>
          <p:cNvSpPr/>
          <p:nvPr/>
        </p:nvSpPr>
        <p:spPr bwMode="auto">
          <a:xfrm>
            <a:off x="6421309" y="336896"/>
            <a:ext cx="663831" cy="35356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 bwMode="auto">
          <a:xfrm flipH="1">
            <a:off x="6867255" y="690456"/>
            <a:ext cx="630070" cy="17325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49990" name="TextBox 1449989"/>
          <p:cNvSpPr txBox="1"/>
          <p:nvPr/>
        </p:nvSpPr>
        <p:spPr>
          <a:xfrm>
            <a:off x="311511" y="985503"/>
            <a:ext cx="11224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chemeClr val="bg2">
                    <a:lumMod val="50000"/>
                  </a:schemeClr>
                </a:solidFill>
              </a:rPr>
              <a:t>mussel</a:t>
            </a:r>
            <a:endParaRPr lang="de-DE" sz="24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e-DE" sz="2400" dirty="0" err="1" smtClean="0">
                <a:solidFill>
                  <a:schemeClr val="bg2">
                    <a:lumMod val="50000"/>
                  </a:schemeClr>
                </a:solidFill>
              </a:rPr>
              <a:t>byssus</a:t>
            </a:r>
            <a:endParaRPr lang="de-DE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277815" y="1120152"/>
            <a:ext cx="15696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chemeClr val="bg2">
                    <a:lumMod val="50000"/>
                  </a:schemeClr>
                </a:solidFill>
              </a:rPr>
              <a:t>whelk</a:t>
            </a:r>
            <a:r>
              <a:rPr lang="de-DE" sz="2400" dirty="0" smtClean="0">
                <a:solidFill>
                  <a:schemeClr val="bg2">
                    <a:lumMod val="50000"/>
                  </a:schemeClr>
                </a:solidFill>
              </a:rPr>
              <a:t> egg</a:t>
            </a:r>
          </a:p>
          <a:p>
            <a:r>
              <a:rPr lang="de-DE" sz="2400" dirty="0" err="1" smtClean="0">
                <a:solidFill>
                  <a:schemeClr val="bg2">
                    <a:lumMod val="50000"/>
                  </a:schemeClr>
                </a:solidFill>
              </a:rPr>
              <a:t>capsule</a:t>
            </a:r>
            <a:endParaRPr lang="de-DE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1449994" name="Group 1449993"/>
          <p:cNvGrpSpPr/>
          <p:nvPr/>
        </p:nvGrpSpPr>
        <p:grpSpPr>
          <a:xfrm>
            <a:off x="1163026" y="4013979"/>
            <a:ext cx="6334885" cy="2528233"/>
            <a:chOff x="1163026" y="4013979"/>
            <a:chExt cx="6334885" cy="2528233"/>
          </a:xfrm>
        </p:grpSpPr>
        <p:grpSp>
          <p:nvGrpSpPr>
            <p:cNvPr id="1449993" name="Group 1449992"/>
            <p:cNvGrpSpPr/>
            <p:nvPr/>
          </p:nvGrpSpPr>
          <p:grpSpPr>
            <a:xfrm>
              <a:off x="1163026" y="4013979"/>
              <a:ext cx="4184477" cy="2528233"/>
              <a:chOff x="1163026" y="4013979"/>
              <a:chExt cx="4184477" cy="2528233"/>
            </a:xfrm>
          </p:grpSpPr>
          <p:sp>
            <p:nvSpPr>
              <p:cNvPr id="19" name="Freeform 18"/>
              <p:cNvSpPr/>
              <p:nvPr/>
            </p:nvSpPr>
            <p:spPr bwMode="auto">
              <a:xfrm>
                <a:off x="1302442" y="4013979"/>
                <a:ext cx="1269984" cy="2061733"/>
              </a:xfrm>
              <a:custGeom>
                <a:avLst/>
                <a:gdLst>
                  <a:gd name="connsiteX0" fmla="*/ 0 w 1254868"/>
                  <a:gd name="connsiteY0" fmla="*/ 0 h 2344366"/>
                  <a:gd name="connsiteX1" fmla="*/ 311285 w 1254868"/>
                  <a:gd name="connsiteY1" fmla="*/ 1867711 h 2344366"/>
                  <a:gd name="connsiteX2" fmla="*/ 1254868 w 1254868"/>
                  <a:gd name="connsiteY2" fmla="*/ 2344366 h 234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54868" h="2344366">
                    <a:moveTo>
                      <a:pt x="0" y="0"/>
                    </a:moveTo>
                    <a:lnTo>
                      <a:pt x="311285" y="1867711"/>
                    </a:lnTo>
                    <a:lnTo>
                      <a:pt x="1254868" y="2344366"/>
                    </a:lnTo>
                  </a:path>
                </a:pathLst>
              </a:cu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538165" y="6172880"/>
                <a:ext cx="31792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err="1" smtClean="0"/>
                  <a:t>Relatively</a:t>
                </a:r>
                <a:r>
                  <a:rPr lang="de-DE" dirty="0" smtClean="0"/>
                  <a:t> high </a:t>
                </a:r>
                <a:r>
                  <a:rPr lang="de-DE" dirty="0" err="1" smtClean="0"/>
                  <a:t>initial</a:t>
                </a:r>
                <a:r>
                  <a:rPr lang="de-DE" dirty="0" smtClean="0"/>
                  <a:t> </a:t>
                </a:r>
                <a:r>
                  <a:rPr lang="de-DE" dirty="0" err="1" smtClean="0"/>
                  <a:t>stiffness</a:t>
                </a:r>
                <a:endParaRPr lang="de-DE" dirty="0"/>
              </a:p>
            </p:txBody>
          </p:sp>
          <p:sp>
            <p:nvSpPr>
              <p:cNvPr id="21" name="Freeform 20"/>
              <p:cNvSpPr/>
              <p:nvPr/>
            </p:nvSpPr>
            <p:spPr bwMode="auto">
              <a:xfrm>
                <a:off x="3856477" y="4811647"/>
                <a:ext cx="992221" cy="1284051"/>
              </a:xfrm>
              <a:custGeom>
                <a:avLst/>
                <a:gdLst>
                  <a:gd name="connsiteX0" fmla="*/ 992221 w 992221"/>
                  <a:gd name="connsiteY0" fmla="*/ 0 h 1284051"/>
                  <a:gd name="connsiteX1" fmla="*/ 992221 w 992221"/>
                  <a:gd name="connsiteY1" fmla="*/ 0 h 1284051"/>
                  <a:gd name="connsiteX2" fmla="*/ 982493 w 992221"/>
                  <a:gd name="connsiteY2" fmla="*/ 126460 h 1284051"/>
                  <a:gd name="connsiteX3" fmla="*/ 924127 w 992221"/>
                  <a:gd name="connsiteY3" fmla="*/ 642026 h 1284051"/>
                  <a:gd name="connsiteX4" fmla="*/ 573932 w 992221"/>
                  <a:gd name="connsiteY4" fmla="*/ 1079770 h 1284051"/>
                  <a:gd name="connsiteX5" fmla="*/ 0 w 992221"/>
                  <a:gd name="connsiteY5" fmla="*/ 1284051 h 1284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2221" h="1284051">
                    <a:moveTo>
                      <a:pt x="992221" y="0"/>
                    </a:moveTo>
                    <a:lnTo>
                      <a:pt x="992221" y="0"/>
                    </a:lnTo>
                    <a:cubicBezTo>
                      <a:pt x="981525" y="106956"/>
                      <a:pt x="982493" y="64690"/>
                      <a:pt x="982493" y="126460"/>
                    </a:cubicBezTo>
                    <a:lnTo>
                      <a:pt x="924127" y="642026"/>
                    </a:lnTo>
                    <a:lnTo>
                      <a:pt x="573932" y="1079770"/>
                    </a:lnTo>
                    <a:lnTo>
                      <a:pt x="0" y="1284051"/>
                    </a:lnTo>
                  </a:path>
                </a:pathLst>
              </a:cu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163026" y="5757144"/>
                <a:ext cx="96064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600" dirty="0" smtClean="0"/>
                  <a:t>400 </a:t>
                </a:r>
                <a:r>
                  <a:rPr lang="de-DE" sz="1600" dirty="0" err="1" smtClean="0"/>
                  <a:t>MPa</a:t>
                </a:r>
                <a:endParaRPr lang="de-DE" sz="1600" dirty="0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4386855" y="5757144"/>
                <a:ext cx="96064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600" dirty="0" smtClean="0"/>
                  <a:t>100 </a:t>
                </a:r>
                <a:r>
                  <a:rPr lang="de-DE" sz="1600" dirty="0" err="1" smtClean="0"/>
                  <a:t>MPa</a:t>
                </a:r>
                <a:endParaRPr lang="de-DE" sz="1600" dirty="0"/>
              </a:p>
            </p:txBody>
          </p:sp>
        </p:grpSp>
        <p:sp>
          <p:nvSpPr>
            <p:cNvPr id="1449991" name="TextBox 1449990"/>
            <p:cNvSpPr txBox="1"/>
            <p:nvPr/>
          </p:nvSpPr>
          <p:spPr>
            <a:xfrm>
              <a:off x="6167802" y="5694491"/>
              <a:ext cx="13301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de-DE" dirty="0" smtClean="0"/>
                <a:t>1) </a:t>
              </a:r>
              <a:r>
                <a:rPr lang="de-DE" dirty="0" err="1" smtClean="0"/>
                <a:t>Stiffness</a:t>
              </a:r>
              <a:endParaRPr lang="de-DE" dirty="0" smtClean="0"/>
            </a:p>
          </p:txBody>
        </p:sp>
      </p:grpSp>
      <p:grpSp>
        <p:nvGrpSpPr>
          <p:cNvPr id="1449995" name="Group 1449994"/>
          <p:cNvGrpSpPr/>
          <p:nvPr/>
        </p:nvGrpSpPr>
        <p:grpSpPr>
          <a:xfrm>
            <a:off x="1887955" y="2078850"/>
            <a:ext cx="5955627" cy="4329772"/>
            <a:chOff x="1887955" y="2078850"/>
            <a:chExt cx="5955627" cy="4329772"/>
          </a:xfrm>
        </p:grpSpPr>
        <p:sp>
          <p:nvSpPr>
            <p:cNvPr id="24" name="TextBox 23"/>
            <p:cNvSpPr txBox="1"/>
            <p:nvPr/>
          </p:nvSpPr>
          <p:spPr>
            <a:xfrm>
              <a:off x="5265689" y="2340297"/>
              <a:ext cx="171553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DE" dirty="0" err="1">
                  <a:solidFill>
                    <a:srgbClr val="FF0000"/>
                  </a:solidFill>
                </a:rPr>
                <a:t>i</a:t>
              </a:r>
              <a:r>
                <a:rPr lang="de-DE" dirty="0" err="1" smtClean="0">
                  <a:solidFill>
                    <a:srgbClr val="FF0000"/>
                  </a:solidFill>
                </a:rPr>
                <a:t>mportant</a:t>
              </a:r>
              <a:r>
                <a:rPr lang="de-DE" dirty="0" smtClean="0">
                  <a:solidFill>
                    <a:srgbClr val="FF0000"/>
                  </a:solidFill>
                </a:rPr>
                <a:t> </a:t>
              </a:r>
              <a:r>
                <a:rPr lang="de-DE" dirty="0" err="1" smtClean="0">
                  <a:solidFill>
                    <a:srgbClr val="FF0000"/>
                  </a:solidFill>
                </a:rPr>
                <a:t>yield</a:t>
              </a:r>
              <a:endParaRPr lang="de-DE" dirty="0">
                <a:solidFill>
                  <a:srgbClr val="FF0000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887955" y="2078850"/>
              <a:ext cx="17155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>
                  <a:solidFill>
                    <a:srgbClr val="FF0000"/>
                  </a:solidFill>
                </a:rPr>
                <a:t>i</a:t>
              </a:r>
              <a:r>
                <a:rPr lang="de-DE" dirty="0" err="1" smtClean="0">
                  <a:solidFill>
                    <a:srgbClr val="FF0000"/>
                  </a:solidFill>
                </a:rPr>
                <a:t>mportant</a:t>
              </a:r>
              <a:r>
                <a:rPr lang="de-DE" dirty="0" smtClean="0">
                  <a:solidFill>
                    <a:srgbClr val="FF0000"/>
                  </a:solidFill>
                </a:rPr>
                <a:t> </a:t>
              </a:r>
              <a:r>
                <a:rPr lang="de-DE" dirty="0" err="1" smtClean="0">
                  <a:solidFill>
                    <a:srgbClr val="FF0000"/>
                  </a:solidFill>
                </a:rPr>
                <a:t>yield</a:t>
              </a:r>
              <a:endParaRPr lang="de-DE" dirty="0">
                <a:solidFill>
                  <a:srgbClr val="FF0000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167802" y="6039290"/>
              <a:ext cx="16757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de-DE" dirty="0">
                  <a:solidFill>
                    <a:srgbClr val="FF0000"/>
                  </a:solidFill>
                </a:rPr>
                <a:t>2</a:t>
              </a:r>
              <a:r>
                <a:rPr lang="de-DE" dirty="0" smtClean="0">
                  <a:solidFill>
                    <a:srgbClr val="FF0000"/>
                  </a:solidFill>
                </a:rPr>
                <a:t>) </a:t>
              </a:r>
              <a:r>
                <a:rPr lang="de-DE" dirty="0" err="1" smtClean="0">
                  <a:solidFill>
                    <a:srgbClr val="FF0000"/>
                  </a:solidFill>
                </a:rPr>
                <a:t>Extensibility</a:t>
              </a:r>
              <a:endParaRPr lang="de-DE" dirty="0" smtClean="0">
                <a:solidFill>
                  <a:srgbClr val="FF0000"/>
                </a:solidFill>
              </a:endParaRPr>
            </a:p>
          </p:txBody>
        </p:sp>
      </p:grpSp>
      <p:grpSp>
        <p:nvGrpSpPr>
          <p:cNvPr id="1449996" name="Group 1449995"/>
          <p:cNvGrpSpPr/>
          <p:nvPr/>
        </p:nvGrpSpPr>
        <p:grpSpPr>
          <a:xfrm>
            <a:off x="3041830" y="4018917"/>
            <a:ext cx="5314905" cy="2707961"/>
            <a:chOff x="3041830" y="4018917"/>
            <a:chExt cx="5314905" cy="2707961"/>
          </a:xfrm>
        </p:grpSpPr>
        <p:sp>
          <p:nvSpPr>
            <p:cNvPr id="26" name="TextBox 25"/>
            <p:cNvSpPr txBox="1"/>
            <p:nvPr/>
          </p:nvSpPr>
          <p:spPr>
            <a:xfrm>
              <a:off x="3041830" y="4018917"/>
              <a:ext cx="6367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 smtClean="0">
                  <a:solidFill>
                    <a:schemeClr val="accent2"/>
                  </a:solidFill>
                </a:rPr>
                <a:t>slow</a:t>
              </a:r>
              <a:endParaRPr lang="de-DE" dirty="0">
                <a:solidFill>
                  <a:schemeClr val="accent2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167802" y="4631720"/>
              <a:ext cx="21889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de-DE" dirty="0">
                  <a:solidFill>
                    <a:schemeClr val="accent2"/>
                  </a:solidFill>
                </a:rPr>
                <a:t>i</a:t>
              </a:r>
              <a:r>
                <a:rPr lang="de-DE" dirty="0" smtClean="0">
                  <a:solidFill>
                    <a:schemeClr val="accent2"/>
                  </a:solidFill>
                </a:rPr>
                <a:t>mmediate </a:t>
              </a:r>
              <a:r>
                <a:rPr lang="de-DE" dirty="0" err="1" smtClean="0">
                  <a:solidFill>
                    <a:schemeClr val="accent2"/>
                  </a:solidFill>
                </a:rPr>
                <a:t>recovery</a:t>
              </a:r>
              <a:endParaRPr lang="de-DE" dirty="0">
                <a:solidFill>
                  <a:schemeClr val="accent2"/>
                </a:solidFill>
              </a:endParaRPr>
            </a:p>
          </p:txBody>
        </p:sp>
        <p:sp>
          <p:nvSpPr>
            <p:cNvPr id="1449992" name="TextBox 1449991"/>
            <p:cNvSpPr txBox="1"/>
            <p:nvPr/>
          </p:nvSpPr>
          <p:spPr>
            <a:xfrm>
              <a:off x="6167802" y="6357546"/>
              <a:ext cx="13956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de-DE" dirty="0" smtClean="0">
                  <a:solidFill>
                    <a:schemeClr val="accent2"/>
                  </a:solidFill>
                </a:rPr>
                <a:t>3) </a:t>
              </a:r>
              <a:r>
                <a:rPr lang="de-DE" dirty="0" err="1" smtClean="0">
                  <a:solidFill>
                    <a:schemeClr val="accent2"/>
                  </a:solidFill>
                </a:rPr>
                <a:t>Recovery</a:t>
              </a:r>
              <a:endParaRPr lang="de-DE" dirty="0">
                <a:solidFill>
                  <a:schemeClr val="accent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4088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49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49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49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1610" y="53625"/>
            <a:ext cx="7110790" cy="6705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4994" name="Picture 2" descr="04306mus770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725" y="188913"/>
            <a:ext cx="3622675" cy="243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4995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888" y="2708275"/>
            <a:ext cx="8848725" cy="404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64997" name="Text Box 5"/>
          <p:cNvSpPr txBox="1">
            <a:spLocks noChangeArrowheads="1"/>
          </p:cNvSpPr>
          <p:nvPr/>
        </p:nvSpPr>
        <p:spPr bwMode="auto">
          <a:xfrm>
            <a:off x="881063" y="368300"/>
            <a:ext cx="4087812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sz="3200">
                <a:solidFill>
                  <a:srgbClr val="CC0000"/>
                </a:solidFill>
              </a:rPr>
              <a:t>Mussel byssal threads</a:t>
            </a:r>
          </a:p>
          <a:p>
            <a:endParaRPr lang="de-DE" sz="2000"/>
          </a:p>
          <a:p>
            <a:r>
              <a:rPr lang="de-DE" sz="2000">
                <a:solidFill>
                  <a:srgbClr val="CC0000"/>
                </a:solidFill>
              </a:rPr>
              <a:t>Self-healing fibres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5410" name="Picture 2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6575" y="2505075"/>
            <a:ext cx="4711700" cy="373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1425411" name="Rectangle 3"/>
          <p:cNvSpPr>
            <a:spLocks noChangeArrowheads="1"/>
          </p:cNvSpPr>
          <p:nvPr/>
        </p:nvSpPr>
        <p:spPr bwMode="auto">
          <a:xfrm>
            <a:off x="3735388" y="2549525"/>
            <a:ext cx="3852862" cy="3149600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de-DE"/>
          </a:p>
        </p:txBody>
      </p:sp>
      <p:sp>
        <p:nvSpPr>
          <p:cNvPr id="1425412" name="Freeform 4"/>
          <p:cNvSpPr>
            <a:spLocks/>
          </p:cNvSpPr>
          <p:nvPr/>
        </p:nvSpPr>
        <p:spPr bwMode="auto">
          <a:xfrm>
            <a:off x="3697288" y="2676525"/>
            <a:ext cx="3919537" cy="3040063"/>
          </a:xfrm>
          <a:custGeom>
            <a:avLst/>
            <a:gdLst>
              <a:gd name="T0" fmla="*/ 0 w 2469"/>
              <a:gd name="T1" fmla="*/ 1907 h 1915"/>
              <a:gd name="T2" fmla="*/ 112 w 2469"/>
              <a:gd name="T3" fmla="*/ 1850 h 1915"/>
              <a:gd name="T4" fmla="*/ 224 w 2469"/>
              <a:gd name="T5" fmla="*/ 1514 h 1915"/>
              <a:gd name="T6" fmla="*/ 344 w 2469"/>
              <a:gd name="T7" fmla="*/ 1266 h 1915"/>
              <a:gd name="T8" fmla="*/ 458 w 2469"/>
              <a:gd name="T9" fmla="*/ 1195 h 1915"/>
              <a:gd name="T10" fmla="*/ 656 w 2469"/>
              <a:gd name="T11" fmla="*/ 1216 h 1915"/>
              <a:gd name="T12" fmla="*/ 1104 w 2469"/>
              <a:gd name="T13" fmla="*/ 1102 h 1915"/>
              <a:gd name="T14" fmla="*/ 1859 w 2469"/>
              <a:gd name="T15" fmla="*/ 527 h 1915"/>
              <a:gd name="T16" fmla="*/ 2469 w 2469"/>
              <a:gd name="T17" fmla="*/ 0 h 19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469" h="1915">
                <a:moveTo>
                  <a:pt x="0" y="1907"/>
                </a:moveTo>
                <a:cubicBezTo>
                  <a:pt x="37" y="1911"/>
                  <a:pt x="75" y="1915"/>
                  <a:pt x="112" y="1850"/>
                </a:cubicBezTo>
                <a:cubicBezTo>
                  <a:pt x="149" y="1785"/>
                  <a:pt x="186" y="1612"/>
                  <a:pt x="224" y="1514"/>
                </a:cubicBezTo>
                <a:cubicBezTo>
                  <a:pt x="263" y="1417"/>
                  <a:pt x="306" y="1319"/>
                  <a:pt x="344" y="1266"/>
                </a:cubicBezTo>
                <a:cubicBezTo>
                  <a:pt x="382" y="1213"/>
                  <a:pt x="406" y="1203"/>
                  <a:pt x="458" y="1195"/>
                </a:cubicBezTo>
                <a:cubicBezTo>
                  <a:pt x="509" y="1186"/>
                  <a:pt x="549" y="1231"/>
                  <a:pt x="656" y="1216"/>
                </a:cubicBezTo>
                <a:cubicBezTo>
                  <a:pt x="764" y="1201"/>
                  <a:pt x="904" y="1217"/>
                  <a:pt x="1104" y="1102"/>
                </a:cubicBezTo>
                <a:cubicBezTo>
                  <a:pt x="1304" y="987"/>
                  <a:pt x="1631" y="711"/>
                  <a:pt x="1859" y="527"/>
                </a:cubicBezTo>
                <a:cubicBezTo>
                  <a:pt x="2086" y="343"/>
                  <a:pt x="2364" y="90"/>
                  <a:pt x="2469" y="0"/>
                </a:cubicBezTo>
              </a:path>
            </a:pathLst>
          </a:custGeom>
          <a:noFill/>
          <a:ln w="38100" cap="flat" cmpd="sng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1425413" name="Picture 5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84238"/>
            <a:ext cx="4167188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25414" name="Group 6"/>
          <p:cNvGrpSpPr>
            <a:grpSpLocks/>
          </p:cNvGrpSpPr>
          <p:nvPr/>
        </p:nvGrpSpPr>
        <p:grpSpPr bwMode="auto">
          <a:xfrm>
            <a:off x="7004050" y="2544763"/>
            <a:ext cx="1050925" cy="823912"/>
            <a:chOff x="4568" y="1378"/>
            <a:chExt cx="662" cy="519"/>
          </a:xfrm>
        </p:grpSpPr>
        <p:sp useBgFill="1">
          <p:nvSpPr>
            <p:cNvPr id="1425415" name="Rectangle 7"/>
            <p:cNvSpPr>
              <a:spLocks noChangeArrowheads="1"/>
            </p:cNvSpPr>
            <p:nvPr/>
          </p:nvSpPr>
          <p:spPr bwMode="auto">
            <a:xfrm>
              <a:off x="4568" y="1378"/>
              <a:ext cx="662" cy="519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 useBgFill="1">
          <p:nvSpPr>
            <p:cNvPr id="1425416" name="Rectangle 8"/>
            <p:cNvSpPr>
              <a:spLocks noChangeArrowheads="1"/>
            </p:cNvSpPr>
            <p:nvPr/>
          </p:nvSpPr>
          <p:spPr bwMode="auto">
            <a:xfrm>
              <a:off x="4568" y="1378"/>
              <a:ext cx="662" cy="519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:a14="http://schemas.microsoft.com/office/drawing/2010/main" w="1588" cap="rnd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pic>
        <p:nvPicPr>
          <p:cNvPr id="1425417" name="Picture 9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2638425"/>
            <a:ext cx="1935162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25418" name="Group 10"/>
          <p:cNvGrpSpPr>
            <a:grpSpLocks/>
          </p:cNvGrpSpPr>
          <p:nvPr/>
        </p:nvGrpSpPr>
        <p:grpSpPr bwMode="auto">
          <a:xfrm>
            <a:off x="5180013" y="1335088"/>
            <a:ext cx="3352800" cy="4364037"/>
            <a:chOff x="3263" y="970"/>
            <a:chExt cx="2112" cy="2749"/>
          </a:xfrm>
        </p:grpSpPr>
        <p:sp>
          <p:nvSpPr>
            <p:cNvPr id="1425419" name="Text Box 11"/>
            <p:cNvSpPr txBox="1">
              <a:spLocks noChangeArrowheads="1"/>
            </p:cNvSpPr>
            <p:nvPr/>
          </p:nvSpPr>
          <p:spPr bwMode="auto">
            <a:xfrm>
              <a:off x="4326" y="970"/>
              <a:ext cx="41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/>
                <a:t>yield</a:t>
              </a:r>
            </a:p>
          </p:txBody>
        </p:sp>
        <p:pic>
          <p:nvPicPr>
            <p:cNvPr id="1425420" name="Picture 12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" y="1225"/>
              <a:ext cx="1616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25421" name="Freeform 13"/>
            <p:cNvSpPr>
              <a:spLocks/>
            </p:cNvSpPr>
            <p:nvPr/>
          </p:nvSpPr>
          <p:spPr bwMode="auto">
            <a:xfrm>
              <a:off x="3263" y="1791"/>
              <a:ext cx="921" cy="1163"/>
            </a:xfrm>
            <a:custGeom>
              <a:avLst/>
              <a:gdLst>
                <a:gd name="T0" fmla="*/ 42 w 921"/>
                <a:gd name="T1" fmla="*/ 1163 h 1163"/>
                <a:gd name="T2" fmla="*/ 71 w 921"/>
                <a:gd name="T3" fmla="*/ 964 h 1163"/>
                <a:gd name="T4" fmla="*/ 467 w 921"/>
                <a:gd name="T5" fmla="*/ 709 h 1163"/>
                <a:gd name="T6" fmla="*/ 779 w 921"/>
                <a:gd name="T7" fmla="*/ 397 h 1163"/>
                <a:gd name="T8" fmla="*/ 921 w 921"/>
                <a:gd name="T9" fmla="*/ 0 h 1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1" h="1163">
                  <a:moveTo>
                    <a:pt x="42" y="1163"/>
                  </a:moveTo>
                  <a:cubicBezTo>
                    <a:pt x="21" y="1101"/>
                    <a:pt x="0" y="1040"/>
                    <a:pt x="71" y="964"/>
                  </a:cubicBezTo>
                  <a:cubicBezTo>
                    <a:pt x="142" y="888"/>
                    <a:pt x="349" y="803"/>
                    <a:pt x="467" y="709"/>
                  </a:cubicBezTo>
                  <a:cubicBezTo>
                    <a:pt x="585" y="615"/>
                    <a:pt x="703" y="515"/>
                    <a:pt x="779" y="397"/>
                  </a:cubicBezTo>
                  <a:cubicBezTo>
                    <a:pt x="855" y="279"/>
                    <a:pt x="888" y="139"/>
                    <a:pt x="921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de-DE"/>
            </a:p>
          </p:txBody>
        </p:sp>
        <p:sp>
          <p:nvSpPr>
            <p:cNvPr id="1425422" name="Line 14"/>
            <p:cNvSpPr>
              <a:spLocks noChangeShapeType="1"/>
            </p:cNvSpPr>
            <p:nvPr/>
          </p:nvSpPr>
          <p:spPr bwMode="auto">
            <a:xfrm>
              <a:off x="3901" y="2415"/>
              <a:ext cx="0" cy="13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de-DE"/>
            </a:p>
          </p:txBody>
        </p:sp>
      </p:grpSp>
      <p:grpSp>
        <p:nvGrpSpPr>
          <p:cNvPr id="1425423" name="Group 15"/>
          <p:cNvGrpSpPr>
            <a:grpSpLocks/>
          </p:cNvGrpSpPr>
          <p:nvPr/>
        </p:nvGrpSpPr>
        <p:grpSpPr bwMode="auto">
          <a:xfrm>
            <a:off x="3697288" y="3494088"/>
            <a:ext cx="5103812" cy="2233612"/>
            <a:chOff x="2329" y="2330"/>
            <a:chExt cx="3215" cy="1407"/>
          </a:xfrm>
        </p:grpSpPr>
        <p:sp>
          <p:nvSpPr>
            <p:cNvPr id="1425424" name="Freeform 16"/>
            <p:cNvSpPr>
              <a:spLocks/>
            </p:cNvSpPr>
            <p:nvPr/>
          </p:nvSpPr>
          <p:spPr bwMode="auto">
            <a:xfrm>
              <a:off x="2329" y="2541"/>
              <a:ext cx="1602" cy="1196"/>
            </a:xfrm>
            <a:custGeom>
              <a:avLst/>
              <a:gdLst>
                <a:gd name="T0" fmla="*/ 0 w 1602"/>
                <a:gd name="T1" fmla="*/ 1181 h 1196"/>
                <a:gd name="T2" fmla="*/ 112 w 1602"/>
                <a:gd name="T3" fmla="*/ 1181 h 1196"/>
                <a:gd name="T4" fmla="*/ 392 w 1602"/>
                <a:gd name="T5" fmla="*/ 1181 h 1196"/>
                <a:gd name="T6" fmla="*/ 728 w 1602"/>
                <a:gd name="T7" fmla="*/ 1091 h 1196"/>
                <a:gd name="T8" fmla="*/ 1204 w 1602"/>
                <a:gd name="T9" fmla="*/ 711 h 1196"/>
                <a:gd name="T10" fmla="*/ 1602 w 1602"/>
                <a:gd name="T11" fmla="*/ 0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02" h="1196">
                  <a:moveTo>
                    <a:pt x="0" y="1181"/>
                  </a:moveTo>
                  <a:cubicBezTo>
                    <a:pt x="23" y="1181"/>
                    <a:pt x="47" y="1181"/>
                    <a:pt x="112" y="1181"/>
                  </a:cubicBezTo>
                  <a:cubicBezTo>
                    <a:pt x="178" y="1181"/>
                    <a:pt x="290" y="1196"/>
                    <a:pt x="392" y="1181"/>
                  </a:cubicBezTo>
                  <a:cubicBezTo>
                    <a:pt x="495" y="1166"/>
                    <a:pt x="592" y="1169"/>
                    <a:pt x="728" y="1091"/>
                  </a:cubicBezTo>
                  <a:cubicBezTo>
                    <a:pt x="864" y="1013"/>
                    <a:pt x="1059" y="892"/>
                    <a:pt x="1204" y="711"/>
                  </a:cubicBezTo>
                  <a:cubicBezTo>
                    <a:pt x="1350" y="529"/>
                    <a:pt x="1476" y="264"/>
                    <a:pt x="1602" y="0"/>
                  </a:cubicBezTo>
                </a:path>
              </a:pathLst>
            </a:custGeom>
            <a:noFill/>
            <a:ln w="38100" cap="flat" cmpd="sng">
              <a:solidFill>
                <a:srgbClr val="CC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pic>
          <p:nvPicPr>
            <p:cNvPr id="1425425" name="Picture 17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9" y="2614"/>
              <a:ext cx="1275" cy="9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25426" name="Freeform 18"/>
            <p:cNvSpPr>
              <a:spLocks/>
            </p:cNvSpPr>
            <p:nvPr/>
          </p:nvSpPr>
          <p:spPr bwMode="auto">
            <a:xfrm>
              <a:off x="3589" y="3209"/>
              <a:ext cx="1077" cy="382"/>
            </a:xfrm>
            <a:custGeom>
              <a:avLst/>
              <a:gdLst>
                <a:gd name="T0" fmla="*/ 0 w 1077"/>
                <a:gd name="T1" fmla="*/ 0 h 382"/>
                <a:gd name="T2" fmla="*/ 283 w 1077"/>
                <a:gd name="T3" fmla="*/ 255 h 382"/>
                <a:gd name="T4" fmla="*/ 907 w 1077"/>
                <a:gd name="T5" fmla="*/ 368 h 382"/>
                <a:gd name="T6" fmla="*/ 1077 w 1077"/>
                <a:gd name="T7" fmla="*/ 170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7" h="382">
                  <a:moveTo>
                    <a:pt x="0" y="0"/>
                  </a:moveTo>
                  <a:cubicBezTo>
                    <a:pt x="66" y="97"/>
                    <a:pt x="132" y="194"/>
                    <a:pt x="283" y="255"/>
                  </a:cubicBezTo>
                  <a:cubicBezTo>
                    <a:pt x="434" y="316"/>
                    <a:pt x="775" y="382"/>
                    <a:pt x="907" y="368"/>
                  </a:cubicBezTo>
                  <a:cubicBezTo>
                    <a:pt x="1039" y="354"/>
                    <a:pt x="1058" y="262"/>
                    <a:pt x="1077" y="17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de-DE"/>
            </a:p>
          </p:txBody>
        </p:sp>
        <p:sp>
          <p:nvSpPr>
            <p:cNvPr id="1425427" name="Text Box 19"/>
            <p:cNvSpPr txBox="1">
              <a:spLocks noChangeArrowheads="1"/>
            </p:cNvSpPr>
            <p:nvPr/>
          </p:nvSpPr>
          <p:spPr bwMode="auto">
            <a:xfrm>
              <a:off x="4638" y="2330"/>
              <a:ext cx="73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/>
                <a:t>relaxation</a:t>
              </a:r>
            </a:p>
          </p:txBody>
        </p:sp>
      </p:grpSp>
      <p:grpSp>
        <p:nvGrpSpPr>
          <p:cNvPr id="1425428" name="Group 20"/>
          <p:cNvGrpSpPr>
            <a:grpSpLocks/>
          </p:cNvGrpSpPr>
          <p:nvPr/>
        </p:nvGrpSpPr>
        <p:grpSpPr bwMode="auto">
          <a:xfrm>
            <a:off x="173038" y="3895725"/>
            <a:ext cx="2373312" cy="2646363"/>
            <a:chOff x="109" y="2583"/>
            <a:chExt cx="1495" cy="1667"/>
          </a:xfrm>
        </p:grpSpPr>
        <p:pic>
          <p:nvPicPr>
            <p:cNvPr id="1425429" name="Picture 21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" y="3322"/>
              <a:ext cx="1275" cy="9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25430" name="AutoShape 22"/>
            <p:cNvSpPr>
              <a:spLocks noChangeArrowheads="1"/>
            </p:cNvSpPr>
            <p:nvPr/>
          </p:nvSpPr>
          <p:spPr bwMode="auto">
            <a:xfrm>
              <a:off x="818" y="2583"/>
              <a:ext cx="226" cy="680"/>
            </a:xfrm>
            <a:prstGeom prst="upArrow">
              <a:avLst>
                <a:gd name="adj1" fmla="val 50000"/>
                <a:gd name="adj2" fmla="val 75221"/>
              </a:avLst>
            </a:prstGeom>
            <a:solidFill>
              <a:srgbClr val="FF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de-DE"/>
            </a:p>
          </p:txBody>
        </p:sp>
        <p:sp>
          <p:nvSpPr>
            <p:cNvPr id="1425431" name="Text Box 23"/>
            <p:cNvSpPr txBox="1">
              <a:spLocks noChangeArrowheads="1"/>
            </p:cNvSpPr>
            <p:nvPr/>
          </p:nvSpPr>
          <p:spPr bwMode="auto">
            <a:xfrm>
              <a:off x="109" y="2839"/>
              <a:ext cx="143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de-DE"/>
                <a:t>„healing“        </a:t>
              </a:r>
              <a:r>
                <a:rPr lang="de-DE">
                  <a:cs typeface="Tahoma" pitchFamily="34" charset="0"/>
                </a:rPr>
                <a:t>~ 24h</a:t>
              </a:r>
            </a:p>
          </p:txBody>
        </p:sp>
      </p:grpSp>
      <p:sp>
        <p:nvSpPr>
          <p:cNvPr id="1425432" name="Line 24"/>
          <p:cNvSpPr>
            <a:spLocks noChangeShapeType="1"/>
          </p:cNvSpPr>
          <p:nvPr/>
        </p:nvSpPr>
        <p:spPr bwMode="auto">
          <a:xfrm flipV="1">
            <a:off x="701675" y="2368550"/>
            <a:ext cx="360363" cy="4508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DE"/>
          </a:p>
        </p:txBody>
      </p:sp>
      <p:sp>
        <p:nvSpPr>
          <p:cNvPr id="1425433" name="Line 25"/>
          <p:cNvSpPr>
            <a:spLocks noChangeShapeType="1"/>
          </p:cNvSpPr>
          <p:nvPr/>
        </p:nvSpPr>
        <p:spPr bwMode="auto">
          <a:xfrm flipH="1" flipV="1">
            <a:off x="1557338" y="2324100"/>
            <a:ext cx="900112" cy="4953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DE"/>
          </a:p>
        </p:txBody>
      </p:sp>
      <p:sp useBgFill="1">
        <p:nvSpPr>
          <p:cNvPr id="1425434" name="Rectangle 26"/>
          <p:cNvSpPr>
            <a:spLocks noChangeArrowheads="1"/>
          </p:cNvSpPr>
          <p:nvPr/>
        </p:nvSpPr>
        <p:spPr bwMode="auto">
          <a:xfrm rot="2060523" flipV="1">
            <a:off x="6088063" y="3881438"/>
            <a:ext cx="900112" cy="90487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de-DE"/>
          </a:p>
        </p:txBody>
      </p:sp>
      <p:sp useBgFill="1">
        <p:nvSpPr>
          <p:cNvPr id="1425435" name="Rectangle 27"/>
          <p:cNvSpPr>
            <a:spLocks noChangeArrowheads="1"/>
          </p:cNvSpPr>
          <p:nvPr/>
        </p:nvSpPr>
        <p:spPr bwMode="auto">
          <a:xfrm rot="2060523" flipV="1">
            <a:off x="6254750" y="3692525"/>
            <a:ext cx="900113" cy="90488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de-DE"/>
          </a:p>
        </p:txBody>
      </p:sp>
      <p:sp useBgFill="1">
        <p:nvSpPr>
          <p:cNvPr id="1425436" name="Rectangle 28"/>
          <p:cNvSpPr>
            <a:spLocks noChangeArrowheads="1"/>
          </p:cNvSpPr>
          <p:nvPr/>
        </p:nvSpPr>
        <p:spPr bwMode="auto">
          <a:xfrm rot="2060523" flipV="1">
            <a:off x="6403975" y="3475038"/>
            <a:ext cx="900113" cy="90487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de-DE"/>
          </a:p>
        </p:txBody>
      </p:sp>
      <p:sp useBgFill="1">
        <p:nvSpPr>
          <p:cNvPr id="1425437" name="Rectangle 29"/>
          <p:cNvSpPr>
            <a:spLocks noChangeArrowheads="1"/>
          </p:cNvSpPr>
          <p:nvPr/>
        </p:nvSpPr>
        <p:spPr bwMode="auto">
          <a:xfrm rot="2060523" flipV="1">
            <a:off x="6580188" y="3311525"/>
            <a:ext cx="900112" cy="90488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de-DE"/>
          </a:p>
        </p:txBody>
      </p:sp>
      <p:sp>
        <p:nvSpPr>
          <p:cNvPr id="1425438" name="Text Box 30"/>
          <p:cNvSpPr txBox="1">
            <a:spLocks noChangeArrowheads="1"/>
          </p:cNvSpPr>
          <p:nvPr/>
        </p:nvSpPr>
        <p:spPr bwMode="auto">
          <a:xfrm>
            <a:off x="661988" y="233363"/>
            <a:ext cx="84820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3200">
                <a:solidFill>
                  <a:srgbClr val="FF0000"/>
                </a:solidFill>
              </a:rPr>
              <a:t>Mechanical function of Zn – Histidine bonds </a:t>
            </a:r>
          </a:p>
        </p:txBody>
      </p:sp>
      <p:sp>
        <p:nvSpPr>
          <p:cNvPr id="1425439" name="Text Box 31"/>
          <p:cNvSpPr txBox="1">
            <a:spLocks noChangeArrowheads="1"/>
          </p:cNvSpPr>
          <p:nvPr/>
        </p:nvSpPr>
        <p:spPr bwMode="auto">
          <a:xfrm>
            <a:off x="5927725" y="6426200"/>
            <a:ext cx="24431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sz="1600"/>
              <a:t>M. Harrington et al, 2008</a:t>
            </a:r>
          </a:p>
        </p:txBody>
      </p:sp>
      <p:grpSp>
        <p:nvGrpSpPr>
          <p:cNvPr id="1425440" name="Group 32"/>
          <p:cNvGrpSpPr>
            <a:grpSpLocks/>
          </p:cNvGrpSpPr>
          <p:nvPr/>
        </p:nvGrpSpPr>
        <p:grpSpPr bwMode="auto">
          <a:xfrm>
            <a:off x="3806825" y="1965325"/>
            <a:ext cx="1935163" cy="3733800"/>
            <a:chOff x="2398" y="1367"/>
            <a:chExt cx="1219" cy="2352"/>
          </a:xfrm>
        </p:grpSpPr>
        <p:pic>
          <p:nvPicPr>
            <p:cNvPr id="1425441" name="Picture 33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8" y="1565"/>
              <a:ext cx="1219" cy="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25442" name="Text Box 34"/>
            <p:cNvSpPr txBox="1">
              <a:spLocks noChangeArrowheads="1"/>
            </p:cNvSpPr>
            <p:nvPr/>
          </p:nvSpPr>
          <p:spPr bwMode="auto">
            <a:xfrm>
              <a:off x="2688" y="1367"/>
              <a:ext cx="5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/>
                <a:t>elastic</a:t>
              </a:r>
            </a:p>
          </p:txBody>
        </p:sp>
        <p:sp>
          <p:nvSpPr>
            <p:cNvPr id="1425443" name="Line 35"/>
            <p:cNvSpPr>
              <a:spLocks noChangeShapeType="1"/>
            </p:cNvSpPr>
            <p:nvPr/>
          </p:nvSpPr>
          <p:spPr bwMode="auto">
            <a:xfrm>
              <a:off x="2738" y="2840"/>
              <a:ext cx="0" cy="8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de-DE"/>
            </a:p>
          </p:txBody>
        </p:sp>
        <p:sp>
          <p:nvSpPr>
            <p:cNvPr id="1425444" name="Freeform 36"/>
            <p:cNvSpPr>
              <a:spLocks/>
            </p:cNvSpPr>
            <p:nvPr/>
          </p:nvSpPr>
          <p:spPr bwMode="auto">
            <a:xfrm>
              <a:off x="2464" y="2387"/>
              <a:ext cx="444" cy="935"/>
            </a:xfrm>
            <a:custGeom>
              <a:avLst/>
              <a:gdLst>
                <a:gd name="T0" fmla="*/ 76 w 444"/>
                <a:gd name="T1" fmla="*/ 935 h 935"/>
                <a:gd name="T2" fmla="*/ 47 w 444"/>
                <a:gd name="T3" fmla="*/ 538 h 935"/>
                <a:gd name="T4" fmla="*/ 359 w 444"/>
                <a:gd name="T5" fmla="*/ 198 h 935"/>
                <a:gd name="T6" fmla="*/ 444 w 444"/>
                <a:gd name="T7" fmla="*/ 0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4" h="935">
                  <a:moveTo>
                    <a:pt x="76" y="935"/>
                  </a:moveTo>
                  <a:cubicBezTo>
                    <a:pt x="38" y="798"/>
                    <a:pt x="0" y="661"/>
                    <a:pt x="47" y="538"/>
                  </a:cubicBezTo>
                  <a:cubicBezTo>
                    <a:pt x="94" y="415"/>
                    <a:pt x="293" y="288"/>
                    <a:pt x="359" y="198"/>
                  </a:cubicBezTo>
                  <a:cubicBezTo>
                    <a:pt x="425" y="108"/>
                    <a:pt x="434" y="54"/>
                    <a:pt x="444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de-DE"/>
            </a:p>
          </p:txBody>
        </p:sp>
      </p:grpSp>
      <p:grpSp>
        <p:nvGrpSpPr>
          <p:cNvPr id="1425445" name="Group 37"/>
          <p:cNvGrpSpPr>
            <a:grpSpLocks/>
          </p:cNvGrpSpPr>
          <p:nvPr/>
        </p:nvGrpSpPr>
        <p:grpSpPr bwMode="auto">
          <a:xfrm>
            <a:off x="3697288" y="3862388"/>
            <a:ext cx="2530475" cy="1854200"/>
            <a:chOff x="2329" y="2433"/>
            <a:chExt cx="1594" cy="1168"/>
          </a:xfrm>
        </p:grpSpPr>
        <p:sp>
          <p:nvSpPr>
            <p:cNvPr id="1425446" name="Freeform 38"/>
            <p:cNvSpPr>
              <a:spLocks/>
            </p:cNvSpPr>
            <p:nvPr/>
          </p:nvSpPr>
          <p:spPr bwMode="auto">
            <a:xfrm>
              <a:off x="2329" y="2433"/>
              <a:ext cx="1594" cy="1168"/>
            </a:xfrm>
            <a:custGeom>
              <a:avLst/>
              <a:gdLst>
                <a:gd name="T0" fmla="*/ 0 w 1594"/>
                <a:gd name="T1" fmla="*/ 1160 h 1168"/>
                <a:gd name="T2" fmla="*/ 131 w 1594"/>
                <a:gd name="T3" fmla="*/ 1159 h 1168"/>
                <a:gd name="T4" fmla="*/ 273 w 1594"/>
                <a:gd name="T5" fmla="*/ 1102 h 1168"/>
                <a:gd name="T6" fmla="*/ 500 w 1594"/>
                <a:gd name="T7" fmla="*/ 938 h 1168"/>
                <a:gd name="T8" fmla="*/ 1594 w 1594"/>
                <a:gd name="T9" fmla="*/ 0 h 1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4" h="1168">
                  <a:moveTo>
                    <a:pt x="0" y="1160"/>
                  </a:moveTo>
                  <a:cubicBezTo>
                    <a:pt x="42" y="1164"/>
                    <a:pt x="85" y="1168"/>
                    <a:pt x="131" y="1159"/>
                  </a:cubicBezTo>
                  <a:cubicBezTo>
                    <a:pt x="176" y="1149"/>
                    <a:pt x="211" y="1139"/>
                    <a:pt x="273" y="1102"/>
                  </a:cubicBezTo>
                  <a:cubicBezTo>
                    <a:pt x="334" y="1065"/>
                    <a:pt x="280" y="1122"/>
                    <a:pt x="500" y="938"/>
                  </a:cubicBezTo>
                  <a:cubicBezTo>
                    <a:pt x="719" y="754"/>
                    <a:pt x="1156" y="376"/>
                    <a:pt x="1594" y="0"/>
                  </a:cubicBezTo>
                </a:path>
              </a:pathLst>
            </a:custGeom>
            <a:noFill/>
            <a:ln w="38100" cap="flat" cmpd="sng">
              <a:solidFill>
                <a:srgbClr val="33CC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 useBgFill="1">
          <p:nvSpPr>
            <p:cNvPr id="1425447" name="Text Box 39"/>
            <p:cNvSpPr txBox="1">
              <a:spLocks noChangeArrowheads="1"/>
            </p:cNvSpPr>
            <p:nvPr/>
          </p:nvSpPr>
          <p:spPr bwMode="auto">
            <a:xfrm>
              <a:off x="2852" y="3067"/>
              <a:ext cx="292" cy="250"/>
            </a:xfrm>
            <a:prstGeom prst="rect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sz="2000"/>
                <a:t>1h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25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25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25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25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25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25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54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9750" name="Picture 6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6515" y="998730"/>
            <a:ext cx="7520154" cy="5711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 useBgFill="1">
        <p:nvSpPr>
          <p:cNvPr id="6" name="Freeform 5"/>
          <p:cNvSpPr/>
          <p:nvPr/>
        </p:nvSpPr>
        <p:spPr bwMode="auto">
          <a:xfrm>
            <a:off x="1024759" y="189186"/>
            <a:ext cx="7078717" cy="3326524"/>
          </a:xfrm>
          <a:custGeom>
            <a:avLst/>
            <a:gdLst>
              <a:gd name="connsiteX0" fmla="*/ 0 w 7078717"/>
              <a:gd name="connsiteY0" fmla="*/ 15766 h 3326524"/>
              <a:gd name="connsiteX1" fmla="*/ 0 w 7078717"/>
              <a:gd name="connsiteY1" fmla="*/ 3326524 h 3326524"/>
              <a:gd name="connsiteX2" fmla="*/ 4556234 w 7078717"/>
              <a:gd name="connsiteY2" fmla="*/ 2238704 h 3326524"/>
              <a:gd name="connsiteX3" fmla="*/ 6211613 w 7078717"/>
              <a:gd name="connsiteY3" fmla="*/ 1150883 h 3326524"/>
              <a:gd name="connsiteX4" fmla="*/ 7078717 w 7078717"/>
              <a:gd name="connsiteY4" fmla="*/ 1150883 h 3326524"/>
              <a:gd name="connsiteX5" fmla="*/ 7078717 w 7078717"/>
              <a:gd name="connsiteY5" fmla="*/ 0 h 3326524"/>
              <a:gd name="connsiteX6" fmla="*/ 0 w 7078717"/>
              <a:gd name="connsiteY6" fmla="*/ 15766 h 3326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78717" h="3326524">
                <a:moveTo>
                  <a:pt x="0" y="15766"/>
                </a:moveTo>
                <a:lnTo>
                  <a:pt x="0" y="3326524"/>
                </a:lnTo>
                <a:lnTo>
                  <a:pt x="4556234" y="2238704"/>
                </a:lnTo>
                <a:lnTo>
                  <a:pt x="6211613" y="1150883"/>
                </a:lnTo>
                <a:lnTo>
                  <a:pt x="7078717" y="1150883"/>
                </a:lnTo>
                <a:lnTo>
                  <a:pt x="7078717" y="0"/>
                </a:lnTo>
                <a:lnTo>
                  <a:pt x="0" y="15766"/>
                </a:lnTo>
                <a:close/>
              </a:path>
            </a:pathLst>
          </a:custGeom>
          <a:ln w="952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clrChange>
              <a:clrFrom>
                <a:srgbClr val="050607"/>
              </a:clrFrom>
              <a:clrTo>
                <a:srgbClr val="05060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57" b="4132"/>
          <a:stretch/>
        </p:blipFill>
        <p:spPr bwMode="auto">
          <a:xfrm>
            <a:off x="1240948" y="71224"/>
            <a:ext cx="4364515" cy="3102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5696949" y="71224"/>
            <a:ext cx="327363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dirty="0">
                <a:solidFill>
                  <a:srgbClr val="FF0000"/>
                </a:solidFill>
              </a:rPr>
              <a:t>Egg capsules </a:t>
            </a:r>
            <a:endParaRPr lang="en-US" sz="2400" dirty="0" smtClean="0">
              <a:solidFill>
                <a:srgbClr val="FF0000"/>
              </a:solidFill>
            </a:endParaRPr>
          </a:p>
          <a:p>
            <a:pPr algn="r"/>
            <a:r>
              <a:rPr lang="en-US" sz="2400" dirty="0" smtClean="0">
                <a:solidFill>
                  <a:srgbClr val="FF0000"/>
                </a:solidFill>
              </a:rPr>
              <a:t>of </a:t>
            </a:r>
            <a:r>
              <a:rPr lang="en-US" sz="2400" dirty="0">
                <a:solidFill>
                  <a:srgbClr val="FF0000"/>
                </a:solidFill>
              </a:rPr>
              <a:t>marine whelk </a:t>
            </a:r>
            <a:endParaRPr lang="en-US" sz="2400" dirty="0" smtClean="0">
              <a:solidFill>
                <a:srgbClr val="FF0000"/>
              </a:solidFill>
            </a:endParaRPr>
          </a:p>
          <a:p>
            <a:pPr algn="r"/>
            <a:r>
              <a:rPr lang="en-US" i="1" dirty="0" err="1" smtClean="0">
                <a:solidFill>
                  <a:srgbClr val="FF0000"/>
                </a:solidFill>
              </a:rPr>
              <a:t>Busycotypus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canaliculatus</a:t>
            </a:r>
            <a:endParaRPr lang="de-DE" i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82144" y="5113050"/>
            <a:ext cx="22445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Harrington et al.</a:t>
            </a:r>
            <a:r>
              <a:rPr lang="de-DE" sz="1600" dirty="0"/>
              <a:t> </a:t>
            </a:r>
            <a:r>
              <a:rPr lang="de-DE" sz="1600" dirty="0" smtClean="0"/>
              <a:t>2012</a:t>
            </a:r>
          </a:p>
          <a:p>
            <a:r>
              <a:rPr lang="de-DE" sz="1600" dirty="0" smtClean="0"/>
              <a:t>J Roy </a:t>
            </a:r>
            <a:r>
              <a:rPr lang="de-DE" sz="1600" dirty="0" err="1" smtClean="0"/>
              <a:t>Soc</a:t>
            </a:r>
            <a:r>
              <a:rPr lang="de-DE" sz="1600" dirty="0" smtClean="0"/>
              <a:t> Interface 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clrChange>
              <a:clrFrom>
                <a:srgbClr val="050607"/>
              </a:clrFrom>
              <a:clrTo>
                <a:srgbClr val="05060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12850" y="17437"/>
            <a:ext cx="2182258" cy="153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1370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39300" y="3518934"/>
            <a:ext cx="3289328" cy="3264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38646" y="157423"/>
            <a:ext cx="3286929" cy="3264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96081" y="306702"/>
            <a:ext cx="13292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 smtClean="0">
                <a:latin typeface="Calibri" pitchFamily="34" charset="0"/>
                <a:cs typeface="Calibri" pitchFamily="34" charset="0"/>
              </a:rPr>
              <a:t>α</a:t>
            </a:r>
            <a:r>
              <a:rPr lang="de-DE" sz="3200" dirty="0" smtClean="0">
                <a:latin typeface="Calibri" pitchFamily="34" charset="0"/>
                <a:cs typeface="Calibri" pitchFamily="34" charset="0"/>
              </a:rPr>
              <a:t>-helix</a:t>
            </a:r>
            <a:endParaRPr lang="de-DE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13579" y="6027684"/>
            <a:ext cx="23601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err="1">
                <a:latin typeface="Calibri" pitchFamily="34" charset="0"/>
                <a:cs typeface="Calibri" pitchFamily="34" charset="0"/>
              </a:rPr>
              <a:t>e</a:t>
            </a:r>
            <a:r>
              <a:rPr lang="de-DE" sz="3200" dirty="0" err="1" smtClean="0">
                <a:latin typeface="Calibri" pitchFamily="34" charset="0"/>
                <a:cs typeface="Calibri" pitchFamily="34" charset="0"/>
              </a:rPr>
              <a:t>xtended</a:t>
            </a:r>
            <a:r>
              <a:rPr lang="de-DE" sz="3200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el-GR" sz="3200" dirty="0" smtClean="0">
                <a:latin typeface="Calibri" pitchFamily="34" charset="0"/>
                <a:cs typeface="Calibri" pitchFamily="34" charset="0"/>
              </a:rPr>
              <a:t>β</a:t>
            </a:r>
            <a:r>
              <a:rPr lang="de-DE" sz="3200" dirty="0" smtClean="0">
                <a:latin typeface="Calibri" pitchFamily="34" charset="0"/>
                <a:cs typeface="Calibri" pitchFamily="34" charset="0"/>
              </a:rPr>
              <a:t>*</a:t>
            </a:r>
            <a:endParaRPr lang="de-DE" sz="32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4345224" y="891477"/>
            <a:ext cx="118006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Arrow Connector 8"/>
          <p:cNvCxnSpPr/>
          <p:nvPr/>
        </p:nvCxnSpPr>
        <p:spPr bwMode="auto">
          <a:xfrm>
            <a:off x="3317557" y="6631577"/>
            <a:ext cx="220773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0" name="Group 9"/>
          <p:cNvGrpSpPr/>
          <p:nvPr/>
        </p:nvGrpSpPr>
        <p:grpSpPr>
          <a:xfrm>
            <a:off x="131147" y="1907641"/>
            <a:ext cx="5442565" cy="3891948"/>
            <a:chOff x="131147" y="1781513"/>
            <a:chExt cx="5442565" cy="3891948"/>
          </a:xfrm>
        </p:grpSpPr>
        <p:pic>
          <p:nvPicPr>
            <p:cNvPr id="1441795" name="Picture 3"/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31147" y="1781513"/>
              <a:ext cx="5442565" cy="38919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1583546" y="1789606"/>
              <a:ext cx="417102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l-GR" sz="3200" dirty="0" smtClean="0">
                  <a:latin typeface="Calibri" pitchFamily="34" charset="0"/>
                  <a:cs typeface="Calibri" pitchFamily="34" charset="0"/>
                </a:rPr>
                <a:t>α</a:t>
              </a:r>
              <a:endParaRPr lang="de-DE" sz="320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24153" y="1791058"/>
              <a:ext cx="607859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l-GR" sz="3200" dirty="0" smtClean="0">
                  <a:latin typeface="Calibri" pitchFamily="34" charset="0"/>
                  <a:cs typeface="Calibri" pitchFamily="34" charset="0"/>
                </a:rPr>
                <a:t>β</a:t>
              </a:r>
              <a:r>
                <a:rPr lang="de-DE" sz="3200" dirty="0" smtClean="0">
                  <a:latin typeface="Calibri" pitchFamily="34" charset="0"/>
                  <a:cs typeface="Calibri" pitchFamily="34" charset="0"/>
                </a:rPr>
                <a:t>*</a:t>
              </a:r>
              <a:endParaRPr lang="de-DE" sz="3200" dirty="0"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89816" y="1300048"/>
            <a:ext cx="12843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Raman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154754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0770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7994" y="683695"/>
            <a:ext cx="7129463" cy="5887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46675" y="157680"/>
            <a:ext cx="49936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rgbClr val="FF0000"/>
                </a:solidFill>
              </a:rPr>
              <a:t>X-</a:t>
            </a:r>
            <a:r>
              <a:rPr lang="de-DE" sz="2800" dirty="0" err="1" smtClean="0">
                <a:solidFill>
                  <a:srgbClr val="FF0000"/>
                </a:solidFill>
              </a:rPr>
              <a:t>ray</a:t>
            </a:r>
            <a:r>
              <a:rPr lang="de-DE" sz="2800" dirty="0" smtClean="0">
                <a:solidFill>
                  <a:srgbClr val="FF0000"/>
                </a:solidFill>
              </a:rPr>
              <a:t> (</a:t>
            </a:r>
            <a:r>
              <a:rPr lang="de-DE" sz="2800" dirty="0" err="1" smtClean="0">
                <a:solidFill>
                  <a:srgbClr val="FF0000"/>
                </a:solidFill>
              </a:rPr>
              <a:t>small</a:t>
            </a:r>
            <a:r>
              <a:rPr lang="de-DE" sz="2800" dirty="0" smtClean="0">
                <a:solidFill>
                  <a:srgbClr val="FF0000"/>
                </a:solidFill>
              </a:rPr>
              <a:t>-angle) </a:t>
            </a:r>
            <a:r>
              <a:rPr lang="de-DE" sz="2800" dirty="0" err="1" smtClean="0">
                <a:solidFill>
                  <a:srgbClr val="FF0000"/>
                </a:solidFill>
              </a:rPr>
              <a:t>diffraction</a:t>
            </a:r>
            <a:r>
              <a:rPr lang="de-DE" sz="2800" dirty="0" smtClean="0">
                <a:solidFill>
                  <a:srgbClr val="FF0000"/>
                </a:solidFill>
              </a:rPr>
              <a:t> </a:t>
            </a:r>
            <a:endParaRPr lang="de-DE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790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43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5079" y="958974"/>
            <a:ext cx="8878921" cy="5247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13928" y="1178750"/>
            <a:ext cx="169911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 smtClean="0">
                <a:solidFill>
                  <a:srgbClr val="FF0000"/>
                </a:solidFill>
              </a:rPr>
              <a:t>Raman</a:t>
            </a:r>
          </a:p>
          <a:p>
            <a:r>
              <a:rPr lang="de-DE" sz="2000" dirty="0" err="1" smtClean="0">
                <a:solidFill>
                  <a:srgbClr val="FF0000"/>
                </a:solidFill>
              </a:rPr>
              <a:t>intensity</a:t>
            </a:r>
            <a:endParaRPr lang="de-DE" sz="2000" dirty="0" smtClean="0">
              <a:solidFill>
                <a:srgbClr val="FF0000"/>
              </a:solidFill>
            </a:endParaRPr>
          </a:p>
          <a:p>
            <a:endParaRPr lang="de-DE" sz="2000" dirty="0" smtClean="0">
              <a:solidFill>
                <a:srgbClr val="FF0000"/>
              </a:solidFill>
            </a:endParaRPr>
          </a:p>
          <a:p>
            <a:endParaRPr lang="de-DE" sz="2000" dirty="0" smtClean="0">
              <a:solidFill>
                <a:srgbClr val="FF0000"/>
              </a:solidFill>
            </a:endParaRPr>
          </a:p>
          <a:p>
            <a:endParaRPr lang="de-DE" sz="2000" dirty="0">
              <a:solidFill>
                <a:srgbClr val="FF0000"/>
              </a:solidFill>
            </a:endParaRPr>
          </a:p>
          <a:p>
            <a:endParaRPr lang="de-DE" sz="1000" dirty="0" smtClean="0">
              <a:solidFill>
                <a:srgbClr val="FF0000"/>
              </a:solidFill>
            </a:endParaRPr>
          </a:p>
          <a:p>
            <a:endParaRPr lang="de-DE" sz="2000" dirty="0" smtClean="0">
              <a:solidFill>
                <a:srgbClr val="FF0000"/>
              </a:solidFill>
            </a:endParaRPr>
          </a:p>
          <a:p>
            <a:endParaRPr lang="de-DE" sz="2000" dirty="0" smtClean="0">
              <a:solidFill>
                <a:srgbClr val="FF0000"/>
              </a:solidFill>
            </a:endParaRPr>
          </a:p>
          <a:p>
            <a:endParaRPr lang="de-DE" sz="2000" dirty="0">
              <a:solidFill>
                <a:srgbClr val="FF0000"/>
              </a:solidFill>
            </a:endParaRPr>
          </a:p>
          <a:p>
            <a:r>
              <a:rPr lang="de-DE" sz="2000" dirty="0" smtClean="0">
                <a:solidFill>
                  <a:srgbClr val="FF0000"/>
                </a:solidFill>
              </a:rPr>
              <a:t>XRD </a:t>
            </a:r>
            <a:r>
              <a:rPr lang="de-DE" sz="2000" dirty="0" err="1" smtClean="0">
                <a:solidFill>
                  <a:srgbClr val="FF0000"/>
                </a:solidFill>
              </a:rPr>
              <a:t>intensity</a:t>
            </a:r>
            <a:endParaRPr lang="de-DE" sz="20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01770" y="6215603"/>
            <a:ext cx="55692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 smtClean="0">
                <a:solidFill>
                  <a:srgbClr val="C00000"/>
                </a:solidFill>
              </a:rPr>
              <a:t>stress                                </a:t>
            </a:r>
            <a:r>
              <a:rPr lang="de-DE" sz="2800" dirty="0" err="1" smtClean="0">
                <a:solidFill>
                  <a:srgbClr val="C00000"/>
                </a:solidFill>
              </a:rPr>
              <a:t>strain</a:t>
            </a:r>
            <a:endParaRPr lang="de-DE" sz="28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7857" y="4215181"/>
            <a:ext cx="479619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l-GR" sz="4400" dirty="0" smtClean="0">
                <a:solidFill>
                  <a:srgbClr val="C00000"/>
                </a:solidFill>
                <a:latin typeface="+mn-lt"/>
              </a:rPr>
              <a:t>α</a:t>
            </a:r>
            <a:endParaRPr lang="de-DE" sz="44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33935" y="4918028"/>
            <a:ext cx="753732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l-GR" sz="4400" dirty="0" smtClean="0">
                <a:solidFill>
                  <a:srgbClr val="C00000"/>
                </a:solidFill>
                <a:latin typeface="+mn-lt"/>
              </a:rPr>
              <a:t>β</a:t>
            </a:r>
            <a:r>
              <a:rPr lang="de-DE" sz="4400" dirty="0" smtClean="0">
                <a:solidFill>
                  <a:srgbClr val="C00000"/>
                </a:solidFill>
                <a:latin typeface="+mn-lt"/>
              </a:rPr>
              <a:t>*</a:t>
            </a:r>
            <a:endParaRPr lang="de-DE" sz="44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64061" y="110824"/>
            <a:ext cx="42979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dirty="0" smtClean="0">
                <a:solidFill>
                  <a:srgbClr val="FF0000"/>
                </a:solidFill>
              </a:rPr>
              <a:t>Phase </a:t>
            </a:r>
            <a:r>
              <a:rPr lang="de-DE" sz="4000" dirty="0" err="1" smtClean="0">
                <a:solidFill>
                  <a:srgbClr val="FF0000"/>
                </a:solidFill>
              </a:rPr>
              <a:t>coexistence</a:t>
            </a:r>
            <a:endParaRPr lang="de-DE" sz="4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95771" y="589642"/>
            <a:ext cx="65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/>
              <a:t>yield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8125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ahoma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453</Words>
  <Application>Microsoft Macintosh PowerPoint</Application>
  <PresentationFormat>On-screen Show (4:3)</PresentationFormat>
  <Paragraphs>142</Paragraphs>
  <Slides>18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Standarddesign</vt:lpstr>
      <vt:lpstr>Equation</vt:lpstr>
      <vt:lpstr>Modeling the phase transformation which controls the mechanical behavior of a protein filament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MPI-KGF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Wöß</dc:creator>
  <cp:lastModifiedBy>SAS IT</cp:lastModifiedBy>
  <cp:revision>644</cp:revision>
  <dcterms:created xsi:type="dcterms:W3CDTF">2003-12-09T14:08:45Z</dcterms:created>
  <dcterms:modified xsi:type="dcterms:W3CDTF">2015-05-05T14:32:08Z</dcterms:modified>
</cp:coreProperties>
</file>