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9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92" d="100"/>
          <a:sy n="192" d="100"/>
        </p:scale>
        <p:origin x="-22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6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4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8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3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47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5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5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6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9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7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6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C526E-D804-9F4A-8FD7-A3CEE7659034}" type="datetimeFigureOut">
              <a:rPr lang="en-US" smtClean="0"/>
              <a:t>5/5/15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A8D7F-AD05-6541-9B62-02896E8D2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7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Relationship Id="rId3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3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Relationship Id="rId3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Dissipative Motion from a Hamiltonian Point of View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Jürg Fröhlich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ETH Zurich/IAS Princeton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108</a:t>
            </a:r>
            <a:r>
              <a:rPr lang="en-US" sz="2800" baseline="30000" dirty="0" smtClean="0">
                <a:solidFill>
                  <a:schemeClr val="tx1"/>
                </a:solidFill>
              </a:rPr>
              <a:t>th</a:t>
            </a:r>
            <a:r>
              <a:rPr lang="en-US" sz="2800" dirty="0" smtClean="0">
                <a:solidFill>
                  <a:schemeClr val="tx1"/>
                </a:solidFill>
              </a:rPr>
              <a:t> Statistical Mechanics Conference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December 18, 2012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1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QBM Quantum Friction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657" r="-78657"/>
          <a:stretch>
            <a:fillRect/>
          </a:stretch>
        </p:blipFill>
        <p:spPr>
          <a:xfrm>
            <a:off x="-2901718" y="274638"/>
            <a:ext cx="10764905" cy="5851525"/>
          </a:xfrm>
        </p:spPr>
      </p:pic>
      <p:pic>
        <p:nvPicPr>
          <p:cNvPr id="5" name="Picture 4" descr="QBM Quantum Fri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815" y="274638"/>
            <a:ext cx="4134985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3085"/>
            <a:ext cx="8229600" cy="59056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3000" dirty="0" smtClean="0">
                <a:solidFill>
                  <a:srgbClr val="0000FF"/>
                </a:solidFill>
              </a:rPr>
              <a:t>“A moving body will come to rest as soon as the force pushing it no longer acts on it in the manner necessary for its propulsion.”</a:t>
            </a:r>
          </a:p>
          <a:p>
            <a:pPr marL="0" indent="0" algn="ctr">
              <a:buNone/>
            </a:pPr>
            <a:r>
              <a:rPr lang="en-US" sz="3000" dirty="0" smtClean="0">
                <a:solidFill>
                  <a:srgbClr val="0000FF"/>
                </a:solidFill>
              </a:rPr>
              <a:t>(Aristotle)</a:t>
            </a:r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just">
              <a:buNone/>
            </a:pPr>
            <a:r>
              <a:rPr lang="en-US" sz="2800" dirty="0" smtClean="0"/>
              <a:t>Aristotle thought of a mechanics of </a:t>
            </a:r>
            <a:r>
              <a:rPr lang="en-US" sz="2800" i="1" dirty="0" smtClean="0"/>
              <a:t>motion with friction</a:t>
            </a:r>
            <a:r>
              <a:rPr lang="en-US" sz="2800" dirty="0" smtClean="0"/>
              <a:t>, whose fundamental law was that the </a:t>
            </a:r>
            <a:r>
              <a:rPr lang="en-US" sz="2800" i="1" dirty="0" smtClean="0"/>
              <a:t>velocity of a moving body is proportional to the force pushing it</a:t>
            </a:r>
            <a:r>
              <a:rPr lang="en-US" sz="2800" dirty="0" smtClean="0"/>
              <a:t>. </a:t>
            </a:r>
            <a:r>
              <a:rPr lang="en-US" sz="2800" dirty="0"/>
              <a:t>E</a:t>
            </a:r>
            <a:r>
              <a:rPr lang="en-US" sz="2800" dirty="0" smtClean="0"/>
              <a:t>veryday experience compels one to think that his point of view has its merits. </a:t>
            </a:r>
            <a:endParaRPr lang="en-US" sz="2800" dirty="0"/>
          </a:p>
          <a:p>
            <a:pPr marL="0" indent="0" algn="just">
              <a:buNone/>
            </a:pPr>
            <a:r>
              <a:rPr lang="en-US" sz="2800" dirty="0" smtClean="0"/>
              <a:t>The </a:t>
            </a:r>
            <a:r>
              <a:rPr lang="en-US" sz="2800" i="1" dirty="0" smtClean="0">
                <a:solidFill>
                  <a:srgbClr val="FF0000"/>
                </a:solidFill>
              </a:rPr>
              <a:t>basic problem </a:t>
            </a:r>
            <a:r>
              <a:rPr lang="en-US" sz="2800" dirty="0" smtClean="0"/>
              <a:t>discussed in this lecture is to understand how Aristotle’s mechanics can be derived from </a:t>
            </a:r>
            <a:r>
              <a:rPr lang="en-US" sz="2800" i="1" dirty="0" smtClean="0">
                <a:solidFill>
                  <a:srgbClr val="FF0000"/>
                </a:solidFill>
              </a:rPr>
              <a:t>Newton’s</a:t>
            </a:r>
            <a:r>
              <a:rPr lang="en-US" sz="2800" dirty="0" smtClean="0"/>
              <a:t> in appropriate regimes.</a:t>
            </a:r>
          </a:p>
          <a:p>
            <a:pPr marL="0" indent="0" algn="just">
              <a:buNone/>
            </a:pPr>
            <a:endParaRPr lang="en-US" sz="2800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6781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QBM Quantum Friction.pdf"/>
          <p:cNvPicPr>
            <a:picLocks noGrp="1" noChangeAspect="1"/>
          </p:cNvPicPr>
          <p:nvPr>
            <p:ph idx="4294967295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657" r="-78657"/>
          <a:stretch>
            <a:fillRect/>
          </a:stretch>
        </p:blipFill>
        <p:spPr>
          <a:xfrm>
            <a:off x="482470" y="468894"/>
            <a:ext cx="8378956" cy="5932487"/>
          </a:xfrm>
        </p:spPr>
      </p:pic>
      <p:pic>
        <p:nvPicPr>
          <p:cNvPr id="5" name="Picture 4" descr="QBM Quantum Friction.pdf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488" y="274638"/>
            <a:ext cx="4194937" cy="5936365"/>
          </a:xfrm>
          <a:prstGeom prst="rect">
            <a:avLst/>
          </a:prstGeom>
        </p:spPr>
      </p:pic>
      <p:pic>
        <p:nvPicPr>
          <p:cNvPr id="2" name="Picture 1" descr="QBM Quantum Frictio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469" y="468895"/>
            <a:ext cx="4184019" cy="5742108"/>
          </a:xfrm>
          <a:prstGeom prst="rect">
            <a:avLst/>
          </a:prstGeom>
        </p:spPr>
      </p:pic>
      <p:pic>
        <p:nvPicPr>
          <p:cNvPr id="3" name="Picture 2" descr="QBM Quantum Fri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488" y="468895"/>
            <a:ext cx="4049125" cy="574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8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QBM Quantum Friction.pdf"/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657" r="-78657"/>
          <a:stretch>
            <a:fillRect/>
          </a:stretch>
        </p:blipFill>
        <p:spPr>
          <a:xfrm>
            <a:off x="-3163943" y="274638"/>
            <a:ext cx="11104618" cy="6107112"/>
          </a:xfrm>
        </p:spPr>
      </p:pic>
      <p:pic>
        <p:nvPicPr>
          <p:cNvPr id="5" name="Picture 4" descr="QBM Quantum Friction.pdf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487" y="274638"/>
            <a:ext cx="4315596" cy="6107112"/>
          </a:xfrm>
          <a:prstGeom prst="rect">
            <a:avLst/>
          </a:prstGeom>
        </p:spPr>
      </p:pic>
      <p:pic>
        <p:nvPicPr>
          <p:cNvPr id="3" name="Picture 2" descr="QBM Quantum Frictio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376" y="485628"/>
            <a:ext cx="4193299" cy="5872929"/>
          </a:xfrm>
          <a:prstGeom prst="rect">
            <a:avLst/>
          </a:prstGeom>
        </p:spPr>
      </p:pic>
      <p:pic>
        <p:nvPicPr>
          <p:cNvPr id="6" name="Picture 5" descr="QBM Quantum Fri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676" y="485628"/>
            <a:ext cx="4150110" cy="587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6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QBM Quantum Friction.pdf"/>
          <p:cNvPicPr>
            <a:picLocks noGrp="1" noChangeAspect="1"/>
          </p:cNvPicPr>
          <p:nvPr>
            <p:ph idx="1"/>
          </p:nvPr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657" r="-78657"/>
          <a:stretch>
            <a:fillRect/>
          </a:stretch>
        </p:blipFill>
        <p:spPr>
          <a:xfrm>
            <a:off x="174872" y="1417638"/>
            <a:ext cx="8870907" cy="4878657"/>
          </a:xfrm>
        </p:spPr>
      </p:pic>
      <p:pic>
        <p:nvPicPr>
          <p:cNvPr id="5" name="Picture 4" descr="QBM Quantum Friction.pdf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469" y="274638"/>
            <a:ext cx="4463831" cy="6091237"/>
          </a:xfrm>
          <a:prstGeom prst="rect">
            <a:avLst/>
          </a:prstGeom>
        </p:spPr>
      </p:pic>
      <p:pic>
        <p:nvPicPr>
          <p:cNvPr id="6" name="Picture 5" descr="QBM Quantum Frictio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836" y="271044"/>
            <a:ext cx="4365597" cy="6094831"/>
          </a:xfrm>
          <a:prstGeom prst="rect">
            <a:avLst/>
          </a:prstGeom>
        </p:spPr>
      </p:pic>
      <p:pic>
        <p:nvPicPr>
          <p:cNvPr id="7" name="Picture 6" descr="QBM Quantum Fri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433" y="274638"/>
            <a:ext cx="4130413" cy="6091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7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3. Results: Diffusion (T&gt;0) and Friction (T=0)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Picture 3" descr="QBM Quantum Frictio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2193" y="1286790"/>
            <a:ext cx="3709398" cy="508047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17638"/>
            <a:ext cx="4354992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u="sng" dirty="0" smtClean="0">
                <a:solidFill>
                  <a:srgbClr val="0000FF"/>
                </a:solidFill>
              </a:rPr>
              <a:t>Dynamics of particle, I</a:t>
            </a:r>
            <a:r>
              <a:rPr lang="en-US" sz="2600" dirty="0" smtClean="0">
                <a:solidFill>
                  <a:srgbClr val="0000FF"/>
                </a:solidFill>
              </a:rPr>
              <a:t> – </a:t>
            </a:r>
            <a:r>
              <a:rPr lang="en-US" sz="2600" dirty="0" smtClean="0">
                <a:solidFill>
                  <a:srgbClr val="FF0000"/>
                </a:solidFill>
              </a:rPr>
              <a:t>QM</a:t>
            </a:r>
          </a:p>
          <a:p>
            <a:pPr marL="514350" indent="-514350">
              <a:buAutoNum type="arabicParenBoth"/>
            </a:pPr>
            <a:r>
              <a:rPr lang="en-US" sz="2600" u="sng" dirty="0" smtClean="0"/>
              <a:t>T = 0</a:t>
            </a:r>
            <a:r>
              <a:rPr lang="en-US" sz="2600" dirty="0" smtClean="0"/>
              <a:t>: Absence of mass </a:t>
            </a:r>
          </a:p>
          <a:p>
            <a:pPr marL="0" indent="0">
              <a:buNone/>
            </a:pPr>
            <a:r>
              <a:rPr lang="en-US" sz="2600" dirty="0"/>
              <a:t> </a:t>
            </a:r>
            <a:r>
              <a:rPr lang="en-US" sz="2600" dirty="0" smtClean="0"/>
              <a:t>      shell for particle-speeds</a:t>
            </a:r>
          </a:p>
          <a:p>
            <a:pPr marL="0" indent="0">
              <a:buNone/>
            </a:pPr>
            <a:r>
              <a:rPr lang="en-US" sz="2600" dirty="0"/>
              <a:t> </a:t>
            </a:r>
            <a:r>
              <a:rPr lang="en-US" sz="2600" dirty="0" smtClean="0"/>
              <a:t>      &gt; speed of sound in Bose </a:t>
            </a:r>
          </a:p>
          <a:p>
            <a:pPr marL="0" indent="0">
              <a:buNone/>
            </a:pPr>
            <a:r>
              <a:rPr lang="en-US" sz="2600" dirty="0"/>
              <a:t> </a:t>
            </a:r>
            <a:r>
              <a:rPr lang="en-US" sz="2600" dirty="0" smtClean="0"/>
              <a:t>      gas (De </a:t>
            </a:r>
            <a:r>
              <a:rPr lang="en-US" sz="2600" dirty="0" err="1" smtClean="0"/>
              <a:t>Roeck</a:t>
            </a:r>
            <a:r>
              <a:rPr lang="en-US" sz="2600" dirty="0" smtClean="0"/>
              <a:t>, J.F., </a:t>
            </a:r>
            <a:r>
              <a:rPr lang="en-US" sz="2600" dirty="0" err="1" smtClean="0"/>
              <a:t>Pizzo</a:t>
            </a:r>
            <a:r>
              <a:rPr lang="en-US" sz="2600" dirty="0" smtClean="0"/>
              <a:t>)</a:t>
            </a:r>
          </a:p>
          <a:p>
            <a:pPr marL="0" indent="0">
              <a:buNone/>
            </a:pPr>
            <a:r>
              <a:rPr lang="en-US" sz="1600" dirty="0" smtClean="0">
                <a:latin typeface="Wingdings"/>
                <a:ea typeface="Wingdings"/>
                <a:cs typeface="Wingdings"/>
                <a:sym typeface="Wingdings"/>
              </a:rPr>
              <a:t></a:t>
            </a:r>
            <a:r>
              <a:rPr lang="en-US" sz="2600" dirty="0" smtClean="0"/>
              <a:t> Emission of Cerenkov </a:t>
            </a:r>
          </a:p>
          <a:p>
            <a:pPr marL="0" indent="0">
              <a:buNone/>
            </a:pPr>
            <a:r>
              <a:rPr lang="en-US" sz="2600" dirty="0"/>
              <a:t> </a:t>
            </a:r>
            <a:r>
              <a:rPr lang="en-US" sz="2600" dirty="0" smtClean="0"/>
              <a:t>      radiation (thus</a:t>
            </a:r>
            <a:r>
              <a:rPr lang="en-US" sz="2600" smtClean="0"/>
              <a:t>, friction).</a:t>
            </a:r>
            <a:endParaRPr 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363645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QBM Quantum Friction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657" r="-78657"/>
          <a:stretch>
            <a:fillRect/>
          </a:stretch>
        </p:blipFill>
        <p:spPr>
          <a:xfrm>
            <a:off x="-2901718" y="274638"/>
            <a:ext cx="10921474" cy="5851525"/>
          </a:xfrm>
        </p:spPr>
      </p:pic>
      <p:pic>
        <p:nvPicPr>
          <p:cNvPr id="5" name="Picture 4" descr="QBM Quantum Fri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640" y="274638"/>
            <a:ext cx="4161747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9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QBM Quantum Friction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657" r="-78657"/>
          <a:stretch>
            <a:fillRect/>
          </a:stretch>
        </p:blipFill>
        <p:spPr>
          <a:xfrm>
            <a:off x="-2951641" y="274638"/>
            <a:ext cx="10797431" cy="5851525"/>
          </a:xfrm>
        </p:spPr>
      </p:pic>
      <p:pic>
        <p:nvPicPr>
          <p:cNvPr id="5" name="Picture 4" descr="QBM Quantum Fri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816" y="274638"/>
            <a:ext cx="4134984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9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QBM Quantum Friction.pdf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8657" r="-78657"/>
          <a:stretch>
            <a:fillRect/>
          </a:stretch>
        </p:blipFill>
        <p:spPr>
          <a:xfrm>
            <a:off x="-2917017" y="274638"/>
            <a:ext cx="10832394" cy="5851525"/>
          </a:xfrm>
        </p:spPr>
      </p:pic>
      <p:pic>
        <p:nvPicPr>
          <p:cNvPr id="5" name="Picture 4" descr="QBM Quantum Fric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1815" y="274638"/>
            <a:ext cx="4134985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6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189</Words>
  <Application>Microsoft Macintosh PowerPoint</Application>
  <PresentationFormat>On-screen Show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Dissipative Motion from a Hamiltonian Point of View</vt:lpstr>
      <vt:lpstr>PowerPoint Presentation</vt:lpstr>
      <vt:lpstr>PowerPoint Presentation</vt:lpstr>
      <vt:lpstr>PowerPoint Presentation</vt:lpstr>
      <vt:lpstr>PowerPoint Presentation</vt:lpstr>
      <vt:lpstr>3. Results: Diffusion (T&gt;0) and Friction (T=0)</vt:lpstr>
      <vt:lpstr>PowerPoint Presentation</vt:lpstr>
      <vt:lpstr>PowerPoint Presentation</vt:lpstr>
      <vt:lpstr>PowerPoint Presentation</vt:lpstr>
      <vt:lpstr>PowerPoint Presentation</vt:lpstr>
    </vt:vector>
  </TitlesOfParts>
  <Company>ETH Zurich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Hamiltonian Model of Friction</dc:title>
  <dc:creator>Jürg Fröhlich</dc:creator>
  <cp:lastModifiedBy>SAS IT</cp:lastModifiedBy>
  <cp:revision>55</cp:revision>
  <dcterms:created xsi:type="dcterms:W3CDTF">2012-10-05T21:44:55Z</dcterms:created>
  <dcterms:modified xsi:type="dcterms:W3CDTF">2015-05-05T14:31:47Z</dcterms:modified>
</cp:coreProperties>
</file>