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27" r:id="rId2"/>
    <p:sldId id="312" r:id="rId3"/>
    <p:sldId id="309" r:id="rId4"/>
    <p:sldId id="259" r:id="rId5"/>
    <p:sldId id="258" r:id="rId6"/>
    <p:sldId id="323" r:id="rId7"/>
    <p:sldId id="265" r:id="rId8"/>
    <p:sldId id="310" r:id="rId9"/>
    <p:sldId id="313" r:id="rId10"/>
    <p:sldId id="271" r:id="rId11"/>
    <p:sldId id="316" r:id="rId12"/>
    <p:sldId id="284" r:id="rId13"/>
    <p:sldId id="318" r:id="rId14"/>
    <p:sldId id="319" r:id="rId15"/>
    <p:sldId id="289" r:id="rId16"/>
    <p:sldId id="292" r:id="rId17"/>
    <p:sldId id="293" r:id="rId18"/>
    <p:sldId id="299" r:id="rId19"/>
    <p:sldId id="296" r:id="rId20"/>
    <p:sldId id="298" r:id="rId21"/>
    <p:sldId id="314" r:id="rId22"/>
    <p:sldId id="297" r:id="rId23"/>
    <p:sldId id="30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3300"/>
    <a:srgbClr val="0033CC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0" autoAdjust="0"/>
    <p:restoredTop sz="94624" autoAdjust="0"/>
  </p:normalViewPr>
  <p:slideViewPr>
    <p:cSldViewPr>
      <p:cViewPr>
        <p:scale>
          <a:sx n="66" d="100"/>
          <a:sy n="66" d="100"/>
        </p:scale>
        <p:origin x="-1494" y="-168"/>
      </p:cViewPr>
      <p:guideLst>
        <p:guide orient="horz" pos="2160"/>
        <p:guide pos="2880"/>
      </p:guideLst>
    </p:cSldViewPr>
  </p:slideViewPr>
  <p:outlineViewPr>
    <p:cViewPr>
      <p:scale>
        <a:sx n="47" d="100"/>
        <a:sy n="47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EEA9D-71DF-4205-AEF4-94373BFDFF3E}" type="datetimeFigureOut">
              <a:rPr lang="en-US" smtClean="0"/>
              <a:pPr/>
              <a:t>12/15/2012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5B0EB-2092-47C6-B4E8-F58EF76F7A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5B0EB-2092-47C6-B4E8-F58EF76F7AD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0E642C-B73F-4E56-9632-E8E913CCAC69}" type="slidenum">
              <a:rPr lang="en-US" smtClean="0"/>
              <a:pPr>
                <a:defRPr/>
              </a:pPr>
              <a:t>2</a:t>
            </a:fld>
            <a:endParaRPr lang="en-US" dirty="0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0E642C-B73F-4E56-9632-E8E913CCAC69}" type="slidenum">
              <a:rPr lang="en-US" smtClean="0"/>
              <a:pPr>
                <a:defRPr/>
              </a:pPr>
              <a:t>3</a:t>
            </a:fld>
            <a:endParaRPr lang="en-US" dirty="0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dx.doi.org/10.1098/rstl.1724.0016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5B0EB-2092-47C6-B4E8-F58EF76F7AD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5B0EB-2092-47C6-B4E8-F58EF76F7AD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Ice V sketched</a:t>
            </a:r>
            <a:r>
              <a:rPr lang="en-US" baseline="0" dirty="0" smtClean="0"/>
              <a:t> </a:t>
            </a:r>
            <a:r>
              <a:rPr lang="en-US" dirty="0" smtClean="0"/>
              <a:t>from Mishima’s 2000 article: “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have since observed another discontinuous behavior of the melting curve of H2O ice V at 75 MPa and 223 K.” Ice IV from the data Mishima sent us. Ice III sketched from D2O from Mishima’s 2000 article.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5B0EB-2092-47C6-B4E8-F58EF76F7AD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5B0EB-2092-47C6-B4E8-F58EF76F7AD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E240D-2918-4637-B63C-966641F58EF1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 can describe ALL the experimental data.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E240D-2918-4637-B63C-966641F58EF1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C97C-1371-44B0-AFE9-BE710AF03481}" type="datetimeFigureOut">
              <a:rPr lang="en-US" smtClean="0"/>
              <a:pPr/>
              <a:t>12/15/2012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6D47-985E-46B7-B3E7-B1AB0C55C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C97C-1371-44B0-AFE9-BE710AF03481}" type="datetimeFigureOut">
              <a:rPr lang="en-US" smtClean="0"/>
              <a:pPr/>
              <a:t>12/15/2012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6D47-985E-46B7-B3E7-B1AB0C55C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C97C-1371-44B0-AFE9-BE710AF03481}" type="datetimeFigureOut">
              <a:rPr lang="en-US" smtClean="0"/>
              <a:pPr/>
              <a:t>12/15/2012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6D47-985E-46B7-B3E7-B1AB0C55C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C97C-1371-44B0-AFE9-BE710AF03481}" type="datetimeFigureOut">
              <a:rPr lang="en-US" smtClean="0"/>
              <a:pPr/>
              <a:t>12/15/2012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6D47-985E-46B7-B3E7-B1AB0C55C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C97C-1371-44B0-AFE9-BE710AF03481}" type="datetimeFigureOut">
              <a:rPr lang="en-US" smtClean="0"/>
              <a:pPr/>
              <a:t>12/15/2012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6D47-985E-46B7-B3E7-B1AB0C55C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C97C-1371-44B0-AFE9-BE710AF03481}" type="datetimeFigureOut">
              <a:rPr lang="en-US" smtClean="0"/>
              <a:pPr/>
              <a:t>12/15/2012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6D47-985E-46B7-B3E7-B1AB0C55C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C97C-1371-44B0-AFE9-BE710AF03481}" type="datetimeFigureOut">
              <a:rPr lang="en-US" smtClean="0"/>
              <a:pPr/>
              <a:t>12/15/2012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6D47-985E-46B7-B3E7-B1AB0C55C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C97C-1371-44B0-AFE9-BE710AF03481}" type="datetimeFigureOut">
              <a:rPr lang="en-US" smtClean="0"/>
              <a:pPr/>
              <a:t>12/15/2012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6D47-985E-46B7-B3E7-B1AB0C55C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C97C-1371-44B0-AFE9-BE710AF03481}" type="datetimeFigureOut">
              <a:rPr lang="en-US" smtClean="0"/>
              <a:pPr/>
              <a:t>12/15/2012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6D47-985E-46B7-B3E7-B1AB0C55C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C97C-1371-44B0-AFE9-BE710AF03481}" type="datetimeFigureOut">
              <a:rPr lang="en-US" smtClean="0"/>
              <a:pPr/>
              <a:t>12/15/2012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6D47-985E-46B7-B3E7-B1AB0C55C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C97C-1371-44B0-AFE9-BE710AF03481}" type="datetimeFigureOut">
              <a:rPr lang="en-US" smtClean="0"/>
              <a:pPr/>
              <a:t>12/15/2012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6D47-985E-46B7-B3E7-B1AB0C55C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2C97C-1371-44B0-AFE9-BE710AF03481}" type="datetimeFigureOut">
              <a:rPr lang="en-US" smtClean="0"/>
              <a:pPr/>
              <a:t>12/15/2012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E6D47-985E-46B7-B3E7-B1AB0C55C87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package" Target="../embeddings/Microsoft_Office_PowerPoint_Slide1.sldx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Anisimov/Sengers Research Group - 2012</a:t>
            </a:r>
            <a:endParaRPr lang="en-US" sz="2800" b="1" dirty="0"/>
          </a:p>
        </p:txBody>
      </p:sp>
      <p:pic>
        <p:nvPicPr>
          <p:cNvPr id="4" name="Content Placeholder 3" descr="485775_10150806887502475_1570572171_n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-1176" t="17789"/>
          <a:stretch>
            <a:fillRect/>
          </a:stretch>
        </p:blipFill>
        <p:spPr>
          <a:xfrm>
            <a:off x="864561" y="1484784"/>
            <a:ext cx="7379847" cy="44973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572" y="44624"/>
            <a:ext cx="8157868" cy="61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Straight Connector 2"/>
          <p:cNvCxnSpPr/>
          <p:nvPr/>
        </p:nvCxnSpPr>
        <p:spPr>
          <a:xfrm>
            <a:off x="3631663" y="260648"/>
            <a:ext cx="0" cy="50405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364088" y="332656"/>
            <a:ext cx="1342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Stable liquid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02866" y="332656"/>
            <a:ext cx="19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Supercooled liquid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35896" y="4725144"/>
            <a:ext cx="2898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Anisimov and Voronel (1972)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19910" y="1115452"/>
            <a:ext cx="194803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Angell et al. (1982)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3728" y="1484784"/>
            <a:ext cx="251594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Archer and Carter (2000)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99992" y="2636912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HEAT CAPACITY</a:t>
            </a:r>
            <a:r>
              <a:rPr lang="en-US" sz="2400" b="1" cap="all" dirty="0" smtClean="0"/>
              <a:t> </a:t>
            </a:r>
            <a:r>
              <a:rPr lang="en-US" sz="2400" b="1" cap="all" dirty="0" smtClean="0"/>
              <a:t>of water </a:t>
            </a:r>
            <a:r>
              <a:rPr lang="en-US" sz="2400" b="1" dirty="0" smtClean="0"/>
              <a:t>UPON </a:t>
            </a:r>
            <a:r>
              <a:rPr lang="en-US" sz="2400" b="1" dirty="0" smtClean="0"/>
              <a:t>SUPERCOOLING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"/>
            <a:ext cx="914400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cap="all" dirty="0" smtClean="0">
                <a:solidFill>
                  <a:srgbClr val="553BF1"/>
                </a:solidFill>
                <a:latin typeface="+mj-lt"/>
                <a:cs typeface="Arial" pitchFamily="34" charset="0"/>
              </a:rPr>
              <a:t>Water’s polyamorphism:</a:t>
            </a:r>
            <a:endParaRPr lang="en-US" sz="2400" b="1" cap="all" dirty="0">
              <a:solidFill>
                <a:srgbClr val="553BF1"/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endParaRPr lang="en-US" sz="1400" b="1" dirty="0">
              <a:solidFill>
                <a:srgbClr val="553BF1"/>
              </a:solidFill>
              <a:latin typeface="+mj-lt"/>
              <a:cs typeface="Arial" pitchFamily="34" charset="0"/>
            </a:endParaRPr>
          </a:p>
          <a:p>
            <a:pPr algn="ctr">
              <a:defRPr/>
            </a:pPr>
            <a:r>
              <a:rPr lang="en-US" sz="2400" b="1" dirty="0">
                <a:solidFill>
                  <a:srgbClr val="553BF1"/>
                </a:solidFill>
                <a:latin typeface="+mj-lt"/>
                <a:cs typeface="Arial" pitchFamily="34" charset="0"/>
              </a:rPr>
              <a:t>Second (liquid-liquid) critical point in </a:t>
            </a:r>
            <a:r>
              <a:rPr lang="en-US" sz="2400" b="1" dirty="0" smtClean="0">
                <a:solidFill>
                  <a:srgbClr val="553BF1"/>
                </a:solidFill>
                <a:latin typeface="+mj-lt"/>
                <a:cs typeface="Arial" pitchFamily="34" charset="0"/>
              </a:rPr>
              <a:t>water (Poole </a:t>
            </a:r>
            <a:r>
              <a:rPr lang="en-US" sz="2400" b="1" i="1" dirty="0" smtClean="0">
                <a:solidFill>
                  <a:srgbClr val="553BF1"/>
                </a:solidFill>
                <a:latin typeface="+mj-lt"/>
                <a:cs typeface="Arial" pitchFamily="34" charset="0"/>
              </a:rPr>
              <a:t>et al</a:t>
            </a:r>
            <a:r>
              <a:rPr lang="en-US" sz="2400" b="1" dirty="0" smtClean="0">
                <a:solidFill>
                  <a:srgbClr val="553BF1"/>
                </a:solidFill>
                <a:latin typeface="+mj-lt"/>
                <a:cs typeface="Arial" pitchFamily="34" charset="0"/>
              </a:rPr>
              <a:t>. 1992)</a:t>
            </a:r>
            <a:endParaRPr lang="en-US" sz="2400" b="1" dirty="0">
              <a:solidFill>
                <a:srgbClr val="553BF1"/>
              </a:solidFill>
              <a:latin typeface="+mj-lt"/>
              <a:cs typeface="Arial" pitchFamily="34" charset="0"/>
            </a:endParaRPr>
          </a:p>
        </p:txBody>
      </p:sp>
      <p:graphicFrame>
        <p:nvGraphicFramePr>
          <p:cNvPr id="9219" name="Object 25"/>
          <p:cNvGraphicFramePr>
            <a:graphicFrameLocks noChangeAspect="1"/>
          </p:cNvGraphicFramePr>
          <p:nvPr/>
        </p:nvGraphicFramePr>
        <p:xfrm>
          <a:off x="6228184" y="2996952"/>
          <a:ext cx="2345461" cy="2438400"/>
        </p:xfrm>
        <a:graphic>
          <a:graphicData uri="http://schemas.openxmlformats.org/presentationml/2006/ole">
            <p:oleObj spid="_x0000_s69634" name="Equation" r:id="rId3" imgW="1498320" imgH="1562040" progId="Equation.DSMT4">
              <p:embed/>
            </p:oleObj>
          </a:graphicData>
        </a:graphic>
      </p:graphicFrame>
      <p:sp>
        <p:nvSpPr>
          <p:cNvPr id="9223" name="TextBox 9"/>
          <p:cNvSpPr txBox="1">
            <a:spLocks noChangeArrowheads="1"/>
          </p:cNvSpPr>
          <p:nvPr/>
        </p:nvSpPr>
        <p:spPr bwMode="auto">
          <a:xfrm>
            <a:off x="0" y="5805264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tx1"/>
                </a:solidFill>
                <a:cs typeface="Arial" pitchFamily="34" charset="0"/>
              </a:rPr>
              <a:t>At the </a:t>
            </a:r>
            <a:r>
              <a:rPr lang="en-US" sz="2200" b="1" dirty="0" smtClean="0">
                <a:solidFill>
                  <a:schemeClr val="tx1"/>
                </a:solidFill>
                <a:cs typeface="Arial" pitchFamily="34" charset="0"/>
              </a:rPr>
              <a:t>liquid-liquid </a:t>
            </a:r>
            <a:r>
              <a:rPr lang="en-US" sz="2200" b="1" dirty="0">
                <a:solidFill>
                  <a:schemeClr val="tx1"/>
                </a:solidFill>
                <a:cs typeface="Arial" pitchFamily="34" charset="0"/>
              </a:rPr>
              <a:t>critical point </a:t>
            </a:r>
            <a:r>
              <a:rPr lang="en-US" sz="2200" b="1" dirty="0" smtClean="0">
                <a:solidFill>
                  <a:schemeClr val="tx1"/>
                </a:solidFill>
                <a:cs typeface="Arial" pitchFamily="34" charset="0"/>
              </a:rPr>
              <a:t>C the </a:t>
            </a:r>
            <a:r>
              <a:rPr lang="en-US" sz="2200" b="1" i="1" dirty="0">
                <a:solidFill>
                  <a:schemeClr val="tx1"/>
                </a:solidFill>
                <a:cs typeface="Arial" pitchFamily="34" charset="0"/>
              </a:rPr>
              <a:t>P/T</a:t>
            </a:r>
            <a:r>
              <a:rPr lang="en-US" sz="2200" b="1" dirty="0">
                <a:solidFill>
                  <a:schemeClr val="tx1"/>
                </a:solidFill>
                <a:cs typeface="Arial" pitchFamily="34" charset="0"/>
              </a:rPr>
              <a:t> slope is 30 times greater </a:t>
            </a:r>
            <a:r>
              <a:rPr lang="en-US" sz="2200" b="1" dirty="0" smtClean="0">
                <a:solidFill>
                  <a:schemeClr val="tx1"/>
                </a:solidFill>
                <a:cs typeface="Arial" pitchFamily="34" charset="0"/>
              </a:rPr>
              <a:t>than at the vapor-liquid critical point of water and negative</a:t>
            </a:r>
          </a:p>
          <a:p>
            <a:r>
              <a:rPr lang="en-US" sz="2000" b="1" dirty="0" smtClean="0">
                <a:latin typeface="+mj-lt"/>
                <a:cs typeface="Arial" pitchFamily="34" charset="0"/>
              </a:rPr>
              <a:t>C</a:t>
            </a:r>
            <a:r>
              <a:rPr lang="en-US" sz="2000" baseline="-25000" dirty="0" smtClean="0">
                <a:latin typeface="+mj-lt"/>
                <a:cs typeface="Arial" pitchFamily="34" charset="0"/>
              </a:rPr>
              <a:t> </a:t>
            </a:r>
            <a:r>
              <a:rPr lang="en-US" sz="2000" dirty="0" smtClean="0">
                <a:latin typeface="+mj-lt"/>
                <a:cs typeface="Arial" pitchFamily="34" charset="0"/>
              </a:rPr>
              <a:t>the location of LLCP as  recently suggested</a:t>
            </a:r>
            <a:r>
              <a:rPr lang="en-US" sz="2000" baseline="-25000" dirty="0" smtClean="0">
                <a:latin typeface="+mj-lt"/>
                <a:cs typeface="Arial" pitchFamily="34" charset="0"/>
              </a:rPr>
              <a:t>  </a:t>
            </a:r>
            <a:r>
              <a:rPr lang="en-US" sz="2000" dirty="0" smtClean="0">
                <a:latin typeface="+mj-lt"/>
                <a:cs typeface="Arial" pitchFamily="34" charset="0"/>
              </a:rPr>
              <a:t>by </a:t>
            </a:r>
            <a:r>
              <a:rPr lang="en-US" sz="2000" dirty="0" err="1" smtClean="0">
                <a:latin typeface="+mj-lt"/>
                <a:cs typeface="Arial" pitchFamily="34" charset="0"/>
              </a:rPr>
              <a:t>Holten</a:t>
            </a:r>
            <a:r>
              <a:rPr lang="en-US" sz="2000" dirty="0" smtClean="0">
                <a:latin typeface="+mj-lt"/>
                <a:cs typeface="Arial" pitchFamily="34" charset="0"/>
              </a:rPr>
              <a:t> and Anisimov, 2012</a:t>
            </a:r>
            <a:endParaRPr lang="en-US" sz="20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8144" y="1529497"/>
            <a:ext cx="3275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pitchFamily="34" charset="0"/>
              </a:rPr>
              <a:t>Brown curve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rPr>
              <a:t>: </a:t>
            </a:r>
            <a:r>
              <a:rPr lang="en-US" sz="2000" b="1" dirty="0" smtClean="0">
                <a:latin typeface="+mj-lt"/>
                <a:cs typeface="Arial" pitchFamily="34" charset="0"/>
              </a:rPr>
              <a:t>liquid-liquid coexistence</a:t>
            </a:r>
          </a:p>
          <a:p>
            <a:r>
              <a:rPr lang="en-US" sz="2000" b="1" dirty="0" smtClean="0">
                <a:latin typeface="+mj-lt"/>
                <a:cs typeface="Arial" pitchFamily="34" charset="0"/>
              </a:rPr>
              <a:t>Continuation  is Widom line, the line of stability minima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196752"/>
            <a:ext cx="5385165" cy="475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2915816" y="2276872"/>
            <a:ext cx="1429413" cy="670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supercooled</a:t>
            </a:r>
          </a:p>
          <a:p>
            <a:pPr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water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040" y="2780928"/>
            <a:ext cx="785078" cy="670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stable</a:t>
            </a:r>
          </a:p>
          <a:p>
            <a:pPr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water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2435094">
            <a:off x="2829046" y="4418766"/>
            <a:ext cx="522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LDL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2435094">
            <a:off x="3039478" y="421786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HDL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337290" y="4901098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C</a:t>
            </a:r>
            <a:endParaRPr lang="en-US" sz="2000" baseline="-25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800" y="547200"/>
            <a:ext cx="7098795" cy="62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44624"/>
            <a:ext cx="8229600" cy="57606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Mishima’s experiment (2000)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729710" y="2829600"/>
            <a:ext cx="785078" cy="670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stable</a:t>
            </a:r>
          </a:p>
          <a:p>
            <a:pPr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water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1"/>
          <p:cNvGrpSpPr/>
          <p:nvPr/>
        </p:nvGrpSpPr>
        <p:grpSpPr>
          <a:xfrm>
            <a:off x="5556738" y="1087347"/>
            <a:ext cx="956362" cy="2260834"/>
            <a:chOff x="5419163" y="1053067"/>
            <a:chExt cx="1067609" cy="2366433"/>
          </a:xfrm>
        </p:grpSpPr>
        <p:cxnSp>
          <p:nvCxnSpPr>
            <p:cNvPr id="16" name="Straight Connector 15"/>
            <p:cNvCxnSpPr/>
            <p:nvPr/>
          </p:nvCxnSpPr>
          <p:spPr>
            <a:xfrm flipH="1" flipV="1">
              <a:off x="5419163" y="3389868"/>
              <a:ext cx="736599" cy="29632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6020296" y="1611868"/>
              <a:ext cx="417689" cy="16932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5651363" y="2329253"/>
              <a:ext cx="6896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Ice III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834029" y="1053067"/>
              <a:ext cx="6527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Ice V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Freeform 22"/>
          <p:cNvSpPr/>
          <p:nvPr/>
        </p:nvSpPr>
        <p:spPr>
          <a:xfrm>
            <a:off x="6286837" y="1609658"/>
            <a:ext cx="203200" cy="524933"/>
          </a:xfrm>
          <a:custGeom>
            <a:avLst/>
            <a:gdLst>
              <a:gd name="connsiteX0" fmla="*/ 0 w 1744133"/>
              <a:gd name="connsiteY0" fmla="*/ 3437466 h 3437466"/>
              <a:gd name="connsiteX1" fmla="*/ 812800 w 1744133"/>
              <a:gd name="connsiteY1" fmla="*/ 2243666 h 3437466"/>
              <a:gd name="connsiteX2" fmla="*/ 1744133 w 1744133"/>
              <a:gd name="connsiteY2" fmla="*/ 0 h 3437466"/>
              <a:gd name="connsiteX0" fmla="*/ 0 w 1744133"/>
              <a:gd name="connsiteY0" fmla="*/ 3437466 h 3437466"/>
              <a:gd name="connsiteX1" fmla="*/ 812800 w 1744133"/>
              <a:gd name="connsiteY1" fmla="*/ 2243666 h 3437466"/>
              <a:gd name="connsiteX2" fmla="*/ 1540933 w 1744133"/>
              <a:gd name="connsiteY2" fmla="*/ 524933 h 3437466"/>
              <a:gd name="connsiteX3" fmla="*/ 1744133 w 1744133"/>
              <a:gd name="connsiteY3" fmla="*/ 0 h 3437466"/>
              <a:gd name="connsiteX0" fmla="*/ 0 w 1744133"/>
              <a:gd name="connsiteY0" fmla="*/ 3437466 h 3437466"/>
              <a:gd name="connsiteX1" fmla="*/ 1540933 w 1744133"/>
              <a:gd name="connsiteY1" fmla="*/ 524933 h 3437466"/>
              <a:gd name="connsiteX2" fmla="*/ 1744133 w 1744133"/>
              <a:gd name="connsiteY2" fmla="*/ 0 h 3437466"/>
              <a:gd name="connsiteX0" fmla="*/ 0 w 203200"/>
              <a:gd name="connsiteY0" fmla="*/ 524933 h 524933"/>
              <a:gd name="connsiteX1" fmla="*/ 203200 w 203200"/>
              <a:gd name="connsiteY1" fmla="*/ 0 h 524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3200" h="524933">
                <a:moveTo>
                  <a:pt x="0" y="524933"/>
                </a:moveTo>
                <a:cubicBezTo>
                  <a:pt x="155222" y="150989"/>
                  <a:pt x="169333" y="87489"/>
                  <a:pt x="203200" y="0"/>
                </a:cubicBezTo>
              </a:path>
            </a:pathLst>
          </a:cu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4821767" y="2150533"/>
            <a:ext cx="1457255" cy="2874434"/>
          </a:xfrm>
          <a:custGeom>
            <a:avLst/>
            <a:gdLst>
              <a:gd name="connsiteX0" fmla="*/ 0 w 1744133"/>
              <a:gd name="connsiteY0" fmla="*/ 3437466 h 3437466"/>
              <a:gd name="connsiteX1" fmla="*/ 812800 w 1744133"/>
              <a:gd name="connsiteY1" fmla="*/ 2243666 h 3437466"/>
              <a:gd name="connsiteX2" fmla="*/ 1744133 w 1744133"/>
              <a:gd name="connsiteY2" fmla="*/ 0 h 3437466"/>
              <a:gd name="connsiteX0" fmla="*/ 0 w 1744133"/>
              <a:gd name="connsiteY0" fmla="*/ 3437466 h 3437466"/>
              <a:gd name="connsiteX1" fmla="*/ 812800 w 1744133"/>
              <a:gd name="connsiteY1" fmla="*/ 2243666 h 3437466"/>
              <a:gd name="connsiteX2" fmla="*/ 1551475 w 1744133"/>
              <a:gd name="connsiteY2" fmla="*/ 507300 h 3437466"/>
              <a:gd name="connsiteX3" fmla="*/ 1744133 w 1744133"/>
              <a:gd name="connsiteY3" fmla="*/ 0 h 3437466"/>
              <a:gd name="connsiteX0" fmla="*/ 0 w 1551475"/>
              <a:gd name="connsiteY0" fmla="*/ 2930166 h 2930166"/>
              <a:gd name="connsiteX1" fmla="*/ 812800 w 1551475"/>
              <a:gd name="connsiteY1" fmla="*/ 1736366 h 2930166"/>
              <a:gd name="connsiteX2" fmla="*/ 1551475 w 1551475"/>
              <a:gd name="connsiteY2" fmla="*/ 0 h 2930166"/>
              <a:gd name="connsiteX0" fmla="*/ 0 w 1418990"/>
              <a:gd name="connsiteY0" fmla="*/ 3078667 h 3078667"/>
              <a:gd name="connsiteX1" fmla="*/ 680315 w 1418990"/>
              <a:gd name="connsiteY1" fmla="*/ 1736366 h 3078667"/>
              <a:gd name="connsiteX2" fmla="*/ 1418990 w 1418990"/>
              <a:gd name="connsiteY2" fmla="*/ 0 h 3078667"/>
              <a:gd name="connsiteX0" fmla="*/ 0 w 1457255"/>
              <a:gd name="connsiteY0" fmla="*/ 2874434 h 2874434"/>
              <a:gd name="connsiteX1" fmla="*/ 718580 w 1457255"/>
              <a:gd name="connsiteY1" fmla="*/ 1736366 h 2874434"/>
              <a:gd name="connsiteX2" fmla="*/ 1457255 w 1457255"/>
              <a:gd name="connsiteY2" fmla="*/ 0 h 2874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57255" h="2874434">
                <a:moveTo>
                  <a:pt x="0" y="2874434"/>
                </a:moveTo>
                <a:cubicBezTo>
                  <a:pt x="261055" y="2563989"/>
                  <a:pt x="427891" y="2309277"/>
                  <a:pt x="718580" y="1736366"/>
                </a:cubicBezTo>
                <a:cubicBezTo>
                  <a:pt x="977159" y="1248005"/>
                  <a:pt x="1302033" y="373944"/>
                  <a:pt x="1457255" y="0"/>
                </a:cubicBezTo>
              </a:path>
            </a:pathLst>
          </a:cu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 flipH="1" flipV="1">
            <a:off x="4355253" y="4985173"/>
            <a:ext cx="462322" cy="30376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4421094" y="980728"/>
            <a:ext cx="1807091" cy="3599077"/>
          </a:xfrm>
          <a:custGeom>
            <a:avLst/>
            <a:gdLst>
              <a:gd name="connsiteX0" fmla="*/ 0 w 1744133"/>
              <a:gd name="connsiteY0" fmla="*/ 3437466 h 3437466"/>
              <a:gd name="connsiteX1" fmla="*/ 812800 w 1744133"/>
              <a:gd name="connsiteY1" fmla="*/ 2243666 h 3437466"/>
              <a:gd name="connsiteX2" fmla="*/ 1744133 w 1744133"/>
              <a:gd name="connsiteY2" fmla="*/ 0 h 3437466"/>
              <a:gd name="connsiteX0" fmla="*/ 0 w 1744133"/>
              <a:gd name="connsiteY0" fmla="*/ 3437466 h 3437466"/>
              <a:gd name="connsiteX1" fmla="*/ 812800 w 1744133"/>
              <a:gd name="connsiteY1" fmla="*/ 2243666 h 3437466"/>
              <a:gd name="connsiteX2" fmla="*/ 1551475 w 1744133"/>
              <a:gd name="connsiteY2" fmla="*/ 507300 h 3437466"/>
              <a:gd name="connsiteX3" fmla="*/ 1744133 w 1744133"/>
              <a:gd name="connsiteY3" fmla="*/ 0 h 3437466"/>
              <a:gd name="connsiteX0" fmla="*/ 0 w 1551475"/>
              <a:gd name="connsiteY0" fmla="*/ 2930166 h 2930166"/>
              <a:gd name="connsiteX1" fmla="*/ 812800 w 1551475"/>
              <a:gd name="connsiteY1" fmla="*/ 1736366 h 2930166"/>
              <a:gd name="connsiteX2" fmla="*/ 1551475 w 1551475"/>
              <a:gd name="connsiteY2" fmla="*/ 0 h 2930166"/>
              <a:gd name="connsiteX0" fmla="*/ 0 w 1418990"/>
              <a:gd name="connsiteY0" fmla="*/ 3078667 h 3078667"/>
              <a:gd name="connsiteX1" fmla="*/ 680315 w 1418990"/>
              <a:gd name="connsiteY1" fmla="*/ 1736366 h 3078667"/>
              <a:gd name="connsiteX2" fmla="*/ 1418990 w 1418990"/>
              <a:gd name="connsiteY2" fmla="*/ 0 h 3078667"/>
              <a:gd name="connsiteX0" fmla="*/ 0 w 1457255"/>
              <a:gd name="connsiteY0" fmla="*/ 2874434 h 2874434"/>
              <a:gd name="connsiteX1" fmla="*/ 718580 w 1457255"/>
              <a:gd name="connsiteY1" fmla="*/ 1736366 h 2874434"/>
              <a:gd name="connsiteX2" fmla="*/ 1457255 w 1457255"/>
              <a:gd name="connsiteY2" fmla="*/ 0 h 2874434"/>
              <a:gd name="connsiteX0" fmla="*/ 0 w 1800200"/>
              <a:gd name="connsiteY0" fmla="*/ 3666522 h 3666522"/>
              <a:gd name="connsiteX1" fmla="*/ 718580 w 1800200"/>
              <a:gd name="connsiteY1" fmla="*/ 2528454 h 3666522"/>
              <a:gd name="connsiteX2" fmla="*/ 1800200 w 1800200"/>
              <a:gd name="connsiteY2" fmla="*/ 0 h 3666522"/>
              <a:gd name="connsiteX0" fmla="*/ 0 w 1800200"/>
              <a:gd name="connsiteY0" fmla="*/ 3666522 h 3666522"/>
              <a:gd name="connsiteX1" fmla="*/ 718580 w 1800200"/>
              <a:gd name="connsiteY1" fmla="*/ 2528454 h 3666522"/>
              <a:gd name="connsiteX2" fmla="*/ 1800200 w 1800200"/>
              <a:gd name="connsiteY2" fmla="*/ 0 h 3666522"/>
              <a:gd name="connsiteX0" fmla="*/ 623820 w 2424020"/>
              <a:gd name="connsiteY0" fmla="*/ 3666522 h 3666522"/>
              <a:gd name="connsiteX1" fmla="*/ 119763 w 2424020"/>
              <a:gd name="connsiteY1" fmla="*/ 3168352 h 3666522"/>
              <a:gd name="connsiteX2" fmla="*/ 1342400 w 2424020"/>
              <a:gd name="connsiteY2" fmla="*/ 2528454 h 3666522"/>
              <a:gd name="connsiteX3" fmla="*/ 2424020 w 2424020"/>
              <a:gd name="connsiteY3" fmla="*/ 0 h 3666522"/>
              <a:gd name="connsiteX0" fmla="*/ 0 w 2304257"/>
              <a:gd name="connsiteY0" fmla="*/ 3168352 h 3168352"/>
              <a:gd name="connsiteX1" fmla="*/ 1222637 w 2304257"/>
              <a:gd name="connsiteY1" fmla="*/ 2528454 h 3168352"/>
              <a:gd name="connsiteX2" fmla="*/ 2304257 w 2304257"/>
              <a:gd name="connsiteY2" fmla="*/ 0 h 3168352"/>
              <a:gd name="connsiteX0" fmla="*/ 0 w 1821285"/>
              <a:gd name="connsiteY0" fmla="*/ 3582805 h 3582805"/>
              <a:gd name="connsiteX1" fmla="*/ 739665 w 1821285"/>
              <a:gd name="connsiteY1" fmla="*/ 2528454 h 3582805"/>
              <a:gd name="connsiteX2" fmla="*/ 1821285 w 1821285"/>
              <a:gd name="connsiteY2" fmla="*/ 0 h 3582805"/>
              <a:gd name="connsiteX0" fmla="*/ 0 w 2007830"/>
              <a:gd name="connsiteY0" fmla="*/ 3582805 h 3748190"/>
              <a:gd name="connsiteX1" fmla="*/ 739665 w 2007830"/>
              <a:gd name="connsiteY1" fmla="*/ 2528454 h 3748190"/>
              <a:gd name="connsiteX2" fmla="*/ 1821285 w 2007830"/>
              <a:gd name="connsiteY2" fmla="*/ 0 h 3748190"/>
              <a:gd name="connsiteX0" fmla="*/ 0 w 1821285"/>
              <a:gd name="connsiteY0" fmla="*/ 3582805 h 3582805"/>
              <a:gd name="connsiteX1" fmla="*/ 1821285 w 1821285"/>
              <a:gd name="connsiteY1" fmla="*/ 0 h 3582805"/>
              <a:gd name="connsiteX0" fmla="*/ 0 w 1821285"/>
              <a:gd name="connsiteY0" fmla="*/ 3582805 h 3582805"/>
              <a:gd name="connsiteX1" fmla="*/ 1821285 w 1821285"/>
              <a:gd name="connsiteY1" fmla="*/ 0 h 3582805"/>
              <a:gd name="connsiteX0" fmla="*/ 0 w 1821285"/>
              <a:gd name="connsiteY0" fmla="*/ 3582805 h 3582805"/>
              <a:gd name="connsiteX1" fmla="*/ 1821285 w 1821285"/>
              <a:gd name="connsiteY1" fmla="*/ 0 h 3582805"/>
              <a:gd name="connsiteX0" fmla="*/ 0 w 1807091"/>
              <a:gd name="connsiteY0" fmla="*/ 3599077 h 3599077"/>
              <a:gd name="connsiteX1" fmla="*/ 1807091 w 1807091"/>
              <a:gd name="connsiteY1" fmla="*/ 0 h 3599077"/>
              <a:gd name="connsiteX0" fmla="*/ 0 w 1807091"/>
              <a:gd name="connsiteY0" fmla="*/ 3599077 h 3599077"/>
              <a:gd name="connsiteX1" fmla="*/ 1807091 w 1807091"/>
              <a:gd name="connsiteY1" fmla="*/ 0 h 3599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07091" h="3599077">
                <a:moveTo>
                  <a:pt x="0" y="3599077"/>
                </a:moveTo>
                <a:cubicBezTo>
                  <a:pt x="878819" y="2516328"/>
                  <a:pt x="1397537" y="1319431"/>
                  <a:pt x="1807091" y="0"/>
                </a:cubicBezTo>
              </a:path>
            </a:pathLst>
          </a:cu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H="1" flipV="1">
            <a:off x="3962400" y="4552244"/>
            <a:ext cx="459231" cy="31836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21"/>
          <p:cNvSpPr/>
          <p:nvPr/>
        </p:nvSpPr>
        <p:spPr>
          <a:xfrm>
            <a:off x="5004048" y="3352800"/>
            <a:ext cx="1234192" cy="2596480"/>
          </a:xfrm>
          <a:custGeom>
            <a:avLst/>
            <a:gdLst>
              <a:gd name="connsiteX0" fmla="*/ 1198880 w 1198880"/>
              <a:gd name="connsiteY0" fmla="*/ 0 h 2560320"/>
              <a:gd name="connsiteX1" fmla="*/ 623147 w 1198880"/>
              <a:gd name="connsiteY1" fmla="*/ 2011680 h 2560320"/>
              <a:gd name="connsiteX2" fmla="*/ 433493 w 1198880"/>
              <a:gd name="connsiteY2" fmla="*/ 2431627 h 2560320"/>
              <a:gd name="connsiteX3" fmla="*/ 0 w 1198880"/>
              <a:gd name="connsiteY3" fmla="*/ 2560320 h 2560320"/>
              <a:gd name="connsiteX0" fmla="*/ 1198880 w 1198880"/>
              <a:gd name="connsiteY0" fmla="*/ 0 h 2581618"/>
              <a:gd name="connsiteX1" fmla="*/ 756776 w 1198880"/>
              <a:gd name="connsiteY1" fmla="*/ 1660376 h 2581618"/>
              <a:gd name="connsiteX2" fmla="*/ 433493 w 1198880"/>
              <a:gd name="connsiteY2" fmla="*/ 2431627 h 2581618"/>
              <a:gd name="connsiteX3" fmla="*/ 0 w 1198880"/>
              <a:gd name="connsiteY3" fmla="*/ 2560320 h 2581618"/>
              <a:gd name="connsiteX0" fmla="*/ 1198880 w 1198880"/>
              <a:gd name="connsiteY0" fmla="*/ 0 h 2581618"/>
              <a:gd name="connsiteX1" fmla="*/ 756776 w 1198880"/>
              <a:gd name="connsiteY1" fmla="*/ 1660376 h 2581618"/>
              <a:gd name="connsiteX2" fmla="*/ 433493 w 1198880"/>
              <a:gd name="connsiteY2" fmla="*/ 2431627 h 2581618"/>
              <a:gd name="connsiteX3" fmla="*/ 0 w 1198880"/>
              <a:gd name="connsiteY3" fmla="*/ 2560320 h 2581618"/>
              <a:gd name="connsiteX0" fmla="*/ 1234192 w 1234192"/>
              <a:gd name="connsiteY0" fmla="*/ 0 h 2596480"/>
              <a:gd name="connsiteX1" fmla="*/ 792088 w 1234192"/>
              <a:gd name="connsiteY1" fmla="*/ 1660376 h 2596480"/>
              <a:gd name="connsiteX2" fmla="*/ 468805 w 1234192"/>
              <a:gd name="connsiteY2" fmla="*/ 2431627 h 2596480"/>
              <a:gd name="connsiteX3" fmla="*/ 0 w 1234192"/>
              <a:gd name="connsiteY3" fmla="*/ 2596480 h 2596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4192" h="2596480">
                <a:moveTo>
                  <a:pt x="1234192" y="0"/>
                </a:moveTo>
                <a:cubicBezTo>
                  <a:pt x="1066855" y="853591"/>
                  <a:pt x="919653" y="1255105"/>
                  <a:pt x="792088" y="1660376"/>
                </a:cubicBezTo>
                <a:cubicBezTo>
                  <a:pt x="664523" y="2065647"/>
                  <a:pt x="600820" y="2275610"/>
                  <a:pt x="468805" y="2431627"/>
                </a:cubicBezTo>
                <a:cubicBezTo>
                  <a:pt x="336790" y="2587644"/>
                  <a:pt x="164817" y="2577853"/>
                  <a:pt x="0" y="2596480"/>
                </a:cubicBezTo>
              </a:path>
            </a:pathLst>
          </a:cu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084168" y="4653136"/>
            <a:ext cx="574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Ice I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806612" y="4131733"/>
            <a:ext cx="1446996" cy="1736699"/>
            <a:chOff x="3806612" y="4131733"/>
            <a:chExt cx="1446996" cy="1736699"/>
          </a:xfrm>
        </p:grpSpPr>
        <p:sp>
          <p:nvSpPr>
            <p:cNvPr id="29" name="Freeform 28"/>
            <p:cNvSpPr/>
            <p:nvPr/>
          </p:nvSpPr>
          <p:spPr>
            <a:xfrm>
              <a:off x="3806612" y="4131733"/>
              <a:ext cx="1415626" cy="1530774"/>
            </a:xfrm>
            <a:custGeom>
              <a:avLst/>
              <a:gdLst>
                <a:gd name="connsiteX0" fmla="*/ 0 w 1415626"/>
                <a:gd name="connsiteY0" fmla="*/ 0 h 1530774"/>
                <a:gd name="connsiteX1" fmla="*/ 995680 w 1415626"/>
                <a:gd name="connsiteY1" fmla="*/ 826347 h 1530774"/>
                <a:gd name="connsiteX2" fmla="*/ 1415626 w 1415626"/>
                <a:gd name="connsiteY2" fmla="*/ 1530774 h 1530774"/>
                <a:gd name="connsiteX0" fmla="*/ 0 w 1415626"/>
                <a:gd name="connsiteY0" fmla="*/ 0 h 1530774"/>
                <a:gd name="connsiteX1" fmla="*/ 847389 w 1415626"/>
                <a:gd name="connsiteY1" fmla="*/ 687472 h 1530774"/>
                <a:gd name="connsiteX2" fmla="*/ 1415626 w 1415626"/>
                <a:gd name="connsiteY2" fmla="*/ 1530774 h 1530774"/>
                <a:gd name="connsiteX0" fmla="*/ 0 w 1415626"/>
                <a:gd name="connsiteY0" fmla="*/ 0 h 1530774"/>
                <a:gd name="connsiteX1" fmla="*/ 847389 w 1415626"/>
                <a:gd name="connsiteY1" fmla="*/ 687472 h 1530774"/>
                <a:gd name="connsiteX2" fmla="*/ 1415626 w 1415626"/>
                <a:gd name="connsiteY2" fmla="*/ 1530774 h 1530774"/>
                <a:gd name="connsiteX0" fmla="*/ 0 w 1415626"/>
                <a:gd name="connsiteY0" fmla="*/ 0 h 1530774"/>
                <a:gd name="connsiteX1" fmla="*/ 1415626 w 1415626"/>
                <a:gd name="connsiteY1" fmla="*/ 1530774 h 1530774"/>
                <a:gd name="connsiteX0" fmla="*/ 0 w 1415626"/>
                <a:gd name="connsiteY0" fmla="*/ 0 h 1530774"/>
                <a:gd name="connsiteX1" fmla="*/ 1415626 w 1415626"/>
                <a:gd name="connsiteY1" fmla="*/ 1530774 h 1530774"/>
                <a:gd name="connsiteX0" fmla="*/ 0 w 1415626"/>
                <a:gd name="connsiteY0" fmla="*/ 0 h 1530774"/>
                <a:gd name="connsiteX1" fmla="*/ 1415626 w 1415626"/>
                <a:gd name="connsiteY1" fmla="*/ 1530774 h 1530774"/>
                <a:gd name="connsiteX0" fmla="*/ 0 w 1415626"/>
                <a:gd name="connsiteY0" fmla="*/ 0 h 1530774"/>
                <a:gd name="connsiteX1" fmla="*/ 1415626 w 1415626"/>
                <a:gd name="connsiteY1" fmla="*/ 1530774 h 1530774"/>
                <a:gd name="connsiteX0" fmla="*/ 0 w 1415626"/>
                <a:gd name="connsiteY0" fmla="*/ 0 h 1530774"/>
                <a:gd name="connsiteX1" fmla="*/ 1415626 w 1415626"/>
                <a:gd name="connsiteY1" fmla="*/ 1530774 h 1530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15626" h="1530774">
                  <a:moveTo>
                    <a:pt x="0" y="0"/>
                  </a:moveTo>
                  <a:cubicBezTo>
                    <a:pt x="607672" y="431042"/>
                    <a:pt x="1112031" y="892502"/>
                    <a:pt x="1415626" y="1530774"/>
                  </a:cubicBezTo>
                </a:path>
              </a:pathLst>
            </a:cu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5181600" y="5634567"/>
              <a:ext cx="72008" cy="72008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864017" y="5499100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99688" y="6367302"/>
            <a:ext cx="27881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O. Mishima, PRL 85, 334 (2000)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7" grpId="0" animBg="1"/>
      <p:bldP spid="14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44624"/>
            <a:ext cx="64008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        </a:t>
            </a:r>
            <a:r>
              <a:rPr lang="en-US" sz="3200" b="1" dirty="0" smtClean="0">
                <a:solidFill>
                  <a:srgbClr val="FF0000"/>
                </a:solidFill>
              </a:rPr>
              <a:t>How can pure liquid unmix?</a:t>
            </a:r>
          </a:p>
          <a:p>
            <a:endParaRPr lang="en-US" sz="2000" b="1" dirty="0" smtClean="0"/>
          </a:p>
          <a:p>
            <a:pPr marL="457200" indent="-457200">
              <a:buAutoNum type="arabicPeriod"/>
            </a:pPr>
            <a:r>
              <a:rPr lang="en-US" sz="2400" dirty="0" smtClean="0"/>
              <a:t>Energy driven: a second minimum or a special shape of the molecular interaction energy </a:t>
            </a:r>
            <a:r>
              <a:rPr lang="en-US" sz="2400" dirty="0" smtClean="0"/>
              <a:t>(</a:t>
            </a:r>
            <a:r>
              <a:rPr lang="en-US" sz="2400" dirty="0" smtClean="0"/>
              <a:t>vapor-liquid is  energy driven: </a:t>
            </a:r>
            <a:r>
              <a:rPr lang="en-US" sz="2400" dirty="0" smtClean="0"/>
              <a:t>lattice </a:t>
            </a:r>
            <a:r>
              <a:rPr lang="en-US" sz="2400" dirty="0" smtClean="0"/>
              <a:t>gas, van der Waals)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Entropy driven: a “mixture” of two “states” with negative entropy of mixing (some polymer solutions, networks)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A combination of both </a:t>
            </a:r>
            <a:endParaRPr lang="en-US" sz="2400" dirty="0"/>
          </a:p>
        </p:txBody>
      </p:sp>
      <p:graphicFrame>
        <p:nvGraphicFramePr>
          <p:cNvPr id="1026" name="Object 25"/>
          <p:cNvGraphicFramePr>
            <a:graphicFrameLocks noChangeAspect="1"/>
          </p:cNvGraphicFramePr>
          <p:nvPr/>
        </p:nvGraphicFramePr>
        <p:xfrm>
          <a:off x="1055620" y="4653136"/>
          <a:ext cx="2573405" cy="903561"/>
        </p:xfrm>
        <a:graphic>
          <a:graphicData uri="http://schemas.openxmlformats.org/presentationml/2006/ole">
            <p:oleObj spid="_x0000_s70658" name="Equation" r:id="rId3" imgW="1117440" imgH="393480" progId="Equation.DSMT4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55976" y="4460919"/>
            <a:ext cx="44832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Clapeyron's equation itself does not answer whether the  liquid-liquid separation is energy-driven or entropy driven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28600"/>
            <a:ext cx="2992967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20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4419599"/>
            <a:ext cx="6461760" cy="1999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95400" y="4343400"/>
            <a:ext cx="914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438400" y="6336268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[</a:t>
            </a:r>
            <a:r>
              <a:rPr lang="en-US" dirty="0" err="1" smtClean="0"/>
              <a:t>Mishima</a:t>
            </a:r>
            <a:r>
              <a:rPr lang="en-US" dirty="0" smtClean="0"/>
              <a:t> and Stanley, Nature, </a:t>
            </a:r>
            <a:r>
              <a:rPr lang="en-US" b="1" dirty="0" smtClean="0"/>
              <a:t>396</a:t>
            </a:r>
            <a:r>
              <a:rPr lang="en-US" dirty="0" smtClean="0"/>
              <a:t>, 329 (1998)]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48072"/>
          </a:xfrm>
        </p:spPr>
        <p:txBody>
          <a:bodyPr>
            <a:normAutofit/>
          </a:bodyPr>
          <a:lstStyle/>
          <a:p>
            <a:r>
              <a:rPr lang="en-US" sz="2800" b="1" cap="all" dirty="0" smtClean="0"/>
              <a:t>Two-State </a:t>
            </a:r>
            <a:r>
              <a:rPr lang="en-US" sz="2800" b="1" cap="all" dirty="0" smtClean="0"/>
              <a:t>Model </a:t>
            </a:r>
            <a:endParaRPr lang="en-US" sz="2800" b="1" cap="all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44016" y="4276253"/>
            <a:ext cx="8892480" cy="2465115"/>
          </a:xfrm>
        </p:spPr>
        <p:txBody>
          <a:bodyPr>
            <a:normAutofit fontScale="92500"/>
          </a:bodyPr>
          <a:lstStyle/>
          <a:p>
            <a:r>
              <a:rPr lang="en-US" sz="2400" dirty="0" smtClean="0">
                <a:cs typeface="Times New Roman" pitchFamily="18" charset="0"/>
              </a:rPr>
              <a:t>Assumption: water is a </a:t>
            </a:r>
            <a:r>
              <a:rPr lang="en-US" sz="2400" dirty="0" smtClean="0">
                <a:cs typeface="Times New Roman" pitchFamily="18" charset="0"/>
              </a:rPr>
              <a:t>nonideal “mixture</a:t>
            </a:r>
            <a:r>
              <a:rPr lang="en-US" sz="2400" dirty="0" smtClean="0">
                <a:cs typeface="Times New Roman" pitchFamily="18" charset="0"/>
              </a:rPr>
              <a:t>” of two configurations of </a:t>
            </a:r>
            <a:r>
              <a:rPr lang="en-US" sz="2400" dirty="0" smtClean="0">
                <a:cs typeface="Times New Roman" pitchFamily="18" charset="0"/>
              </a:rPr>
              <a:t>hydrogen bonds: high-density/high-entropy </a:t>
            </a:r>
            <a:r>
              <a:rPr lang="en-US" sz="2400" dirty="0" smtClean="0">
                <a:cs typeface="Times New Roman" pitchFamily="18" charset="0"/>
              </a:rPr>
              <a:t>state and a low-density/low-entropy state</a:t>
            </a:r>
          </a:p>
          <a:p>
            <a:r>
              <a:rPr lang="en-US" sz="2400" dirty="0" smtClean="0">
                <a:cs typeface="Times New Roman" pitchFamily="18" charset="0"/>
              </a:rPr>
              <a:t>The fraction  of each state is controlled by thermodynamic equilibrium</a:t>
            </a:r>
            <a:endParaRPr lang="en-US" sz="2400" dirty="0" smtClean="0">
              <a:cs typeface="Times New Roman" pitchFamily="18" charset="0"/>
            </a:endParaRPr>
          </a:p>
          <a:p>
            <a:r>
              <a:rPr lang="en-US" sz="2400" dirty="0" smtClean="0">
                <a:cs typeface="Times New Roman" pitchFamily="18" charset="0"/>
              </a:rPr>
              <a:t>Liquid-liquid phase </a:t>
            </a:r>
            <a:r>
              <a:rPr lang="en-US" sz="2400" dirty="0" smtClean="0">
                <a:cs typeface="Times New Roman" pitchFamily="18" charset="0"/>
              </a:rPr>
              <a:t>separation occurs when the non-ideality becomes strong enough</a:t>
            </a:r>
          </a:p>
        </p:txBody>
      </p:sp>
      <p:pic>
        <p:nvPicPr>
          <p:cNvPr id="4" name="Picture 2" descr="http://cdn.physorg.com/newman/gfx/news/hires/2009/12-researchers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764704"/>
            <a:ext cx="4392488" cy="329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4"/>
          <p:cNvGrpSpPr/>
          <p:nvPr/>
        </p:nvGrpSpPr>
        <p:grpSpPr>
          <a:xfrm>
            <a:off x="7380312" y="2060848"/>
            <a:ext cx="1224136" cy="523220"/>
            <a:chOff x="7524328" y="4400616"/>
            <a:chExt cx="1224136" cy="523220"/>
          </a:xfrm>
        </p:grpSpPr>
        <p:sp>
          <p:nvSpPr>
            <p:cNvPr id="6" name="TextBox 5"/>
            <p:cNvSpPr txBox="1"/>
            <p:nvPr/>
          </p:nvSpPr>
          <p:spPr>
            <a:xfrm>
              <a:off x="7524328" y="4400616"/>
              <a:ext cx="12241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A     B,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Group 20"/>
            <p:cNvGrpSpPr/>
            <p:nvPr/>
          </p:nvGrpSpPr>
          <p:grpSpPr>
            <a:xfrm>
              <a:off x="7944952" y="4649987"/>
              <a:ext cx="228600" cy="76200"/>
              <a:chOff x="2254635" y="3906971"/>
              <a:chExt cx="228600" cy="76200"/>
            </a:xfrm>
          </p:grpSpPr>
          <p:cxnSp>
            <p:nvCxnSpPr>
              <p:cNvPr id="10" name="Straight Arrow Connector 9"/>
              <p:cNvCxnSpPr/>
              <p:nvPr/>
            </p:nvCxnSpPr>
            <p:spPr>
              <a:xfrm>
                <a:off x="2254635" y="3906971"/>
                <a:ext cx="2286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 flipH="1">
                <a:off x="2254635" y="3983171"/>
                <a:ext cx="2286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200" dirty="0" smtClean="0"/>
              <a:t>Suggested equation </a:t>
            </a:r>
            <a:r>
              <a:rPr lang="en-US" sz="3200" dirty="0" smtClean="0"/>
              <a:t>of state: athermal t</a:t>
            </a:r>
            <a:r>
              <a:rPr lang="en-US" sz="3200" dirty="0" smtClean="0">
                <a:cs typeface="Times New Roman" pitchFamily="18" charset="0"/>
              </a:rPr>
              <a:t>wo-state model</a:t>
            </a:r>
            <a:endParaRPr lang="en-US" sz="32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23528" y="1268760"/>
          <a:ext cx="3384376" cy="564062"/>
        </p:xfrm>
        <a:graphic>
          <a:graphicData uri="http://schemas.openxmlformats.org/presentationml/2006/ole">
            <p:oleObj spid="_x0000_s3074" name="Equation" r:id="rId3" imgW="1371600" imgH="228600" progId="Equation.DSMT4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971601" y="2029002"/>
          <a:ext cx="4248472" cy="481895"/>
        </p:xfrm>
        <a:graphic>
          <a:graphicData uri="http://schemas.openxmlformats.org/presentationml/2006/ole">
            <p:oleObj spid="_x0000_s3075" name="Equation" r:id="rId4" imgW="1790640" imgH="203040" progId="Equation.DSMT4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971600" y="2709997"/>
          <a:ext cx="2664296" cy="478975"/>
        </p:xfrm>
        <a:graphic>
          <a:graphicData uri="http://schemas.openxmlformats.org/presentationml/2006/ole">
            <p:oleObj spid="_x0000_s3076" name="Equation" r:id="rId5" imgW="1130040" imgH="203040" progId="Equation.DSMT4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64088" y="1379895"/>
            <a:ext cx="37880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pure A and B states Gibbs energies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364088" y="2063971"/>
            <a:ext cx="36621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ideal mixing entropy contribution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5364088" y="2748047"/>
            <a:ext cx="25237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non-ideal contribution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67544" y="3503215"/>
            <a:ext cx="3433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3573016"/>
            <a:ext cx="6984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molecular fraction of low-density structure </a:t>
            </a:r>
            <a:r>
              <a:rPr lang="en-US" sz="2000" dirty="0" smtClean="0"/>
              <a:t>B.  Equilibrium fraction is found from</a:t>
            </a:r>
            <a:endParaRPr lang="en-US" sz="2000" dirty="0" smtClean="0"/>
          </a:p>
          <a:p>
            <a:r>
              <a:rPr lang="en-US" sz="2000" dirty="0" smtClean="0"/>
              <a:t>                                                                     = 0</a:t>
            </a:r>
            <a:endParaRPr lang="en-US" sz="2000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635563" y="4725144"/>
          <a:ext cx="1920213" cy="792088"/>
        </p:xfrm>
        <a:graphic>
          <a:graphicData uri="http://schemas.openxmlformats.org/presentationml/2006/ole">
            <p:oleObj spid="_x0000_s3077" name="Equation" r:id="rId6" imgW="1015920" imgH="419040" progId="Equation.DSMT4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699792" y="4881354"/>
            <a:ext cx="57277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sz="2200" dirty="0" smtClean="0"/>
              <a:t> </a:t>
            </a:r>
            <a:r>
              <a:rPr lang="en-US" sz="2200" dirty="0" smtClean="0"/>
              <a:t>is chemical equilibrium constant of “reaction”</a:t>
            </a:r>
          </a:p>
          <a:p>
            <a:r>
              <a:rPr lang="en-US" sz="2200" dirty="0" smtClean="0"/>
              <a:t>thus 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200" dirty="0" smtClean="0"/>
              <a:t> is the extent of the reaction</a:t>
            </a:r>
            <a:endParaRPr lang="en-US" sz="22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5508104" y="601524"/>
            <a:ext cx="1224136" cy="523220"/>
            <a:chOff x="7524328" y="4400616"/>
            <a:chExt cx="1224136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7524328" y="4400616"/>
              <a:ext cx="12241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A     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20"/>
            <p:cNvGrpSpPr/>
            <p:nvPr/>
          </p:nvGrpSpPr>
          <p:grpSpPr>
            <a:xfrm>
              <a:off x="7944952" y="4649987"/>
              <a:ext cx="228600" cy="76200"/>
              <a:chOff x="2254635" y="3906971"/>
              <a:chExt cx="228600" cy="76200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2254635" y="3906971"/>
                <a:ext cx="2286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 flipH="1">
                <a:off x="2254635" y="3983171"/>
                <a:ext cx="2286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9" name="TextBox 18"/>
          <p:cNvSpPr txBox="1"/>
          <p:nvPr/>
        </p:nvSpPr>
        <p:spPr>
          <a:xfrm>
            <a:off x="539552" y="5775647"/>
            <a:ext cx="8408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This </a:t>
            </a:r>
            <a:r>
              <a:rPr lang="en-US" sz="2400" b="1" dirty="0" smtClean="0">
                <a:solidFill>
                  <a:srgbClr val="FF0000"/>
                </a:solidFill>
              </a:rPr>
              <a:t>liquid-liquid phase separation is driven by non-ideal entropy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3965215"/>
            <a:ext cx="1224136" cy="8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1008112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Regular-solution </a:t>
            </a:r>
            <a:r>
              <a:rPr lang="en-US" sz="2400" b="1" dirty="0" err="1" smtClean="0"/>
              <a:t>unmixing</a:t>
            </a:r>
            <a:r>
              <a:rPr lang="en-US" sz="2400" b="1" dirty="0" smtClean="0"/>
              <a:t> (energy driven) versus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athermal-solution (entropy driven) </a:t>
            </a:r>
            <a:r>
              <a:rPr lang="en-US" sz="2400" b="1" dirty="0" err="1" smtClean="0"/>
              <a:t>unmixing</a:t>
            </a:r>
            <a:endParaRPr lang="en-US" sz="2400" b="1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67690" y="4689623"/>
          <a:ext cx="8291513" cy="466725"/>
        </p:xfrm>
        <a:graphic>
          <a:graphicData uri="http://schemas.openxmlformats.org/presentationml/2006/ole">
            <p:oleObj spid="_x0000_s4098" name="Equation" r:id="rId3" imgW="4063680" imgH="228600" progId="Equation.DSMT4">
              <p:embed/>
            </p:oleObj>
          </a:graphicData>
        </a:graphic>
      </p:graphicFrame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367690" y="2087812"/>
          <a:ext cx="8266633" cy="467576"/>
        </p:xfrm>
        <a:graphic>
          <a:graphicData uri="http://schemas.openxmlformats.org/presentationml/2006/ole">
            <p:oleObj spid="_x0000_s4099" name="Equation" r:id="rId4" imgW="4051080" imgH="228600" progId="Equation.DSMT4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1056" y="1403260"/>
            <a:ext cx="5411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Regular solution (equivalent to lattice gas/Ising model)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41056" y="4005064"/>
            <a:ext cx="1905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Athermal solution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41056" y="2555388"/>
            <a:ext cx="3747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 smtClean="0"/>
              <a:t>ω</a:t>
            </a:r>
            <a:r>
              <a:rPr lang="en-US" dirty="0" smtClean="0"/>
              <a:t> determines the critical temperature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41056" y="5228976"/>
            <a:ext cx="3369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 smtClean="0"/>
              <a:t>ω </a:t>
            </a:r>
            <a:r>
              <a:rPr lang="en-US" dirty="0" smtClean="0"/>
              <a:t>determines the critical pressure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41056" y="5723740"/>
            <a:ext cx="3850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critical temperature is determined </a:t>
            </a:r>
          </a:p>
          <a:p>
            <a:r>
              <a:rPr lang="en-US" dirty="0" smtClean="0"/>
              <a:t>by the reaction equilibrium constant:</a:t>
            </a:r>
            <a:endParaRPr lang="en-US" dirty="0"/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4242776" y="5661173"/>
          <a:ext cx="3048000" cy="792163"/>
        </p:xfrm>
        <a:graphic>
          <a:graphicData uri="http://schemas.openxmlformats.org/presentationml/2006/ole">
            <p:oleObj spid="_x0000_s4100" name="Equation" r:id="rId5" imgW="1612800" imgH="419040" progId="Equation.DSMT4">
              <p:embed/>
            </p:oleObj>
          </a:graphicData>
        </a:graphic>
      </p:graphicFrame>
      <p:cxnSp>
        <p:nvCxnSpPr>
          <p:cNvPr id="12" name="Straight Arrow Connector 11"/>
          <p:cNvCxnSpPr/>
          <p:nvPr/>
        </p:nvCxnSpPr>
        <p:spPr>
          <a:xfrm>
            <a:off x="7173166" y="1907316"/>
            <a:ext cx="0" cy="2880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38794" y="1537984"/>
            <a:ext cx="2249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Interaction parameter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3059444"/>
            <a:ext cx="36592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critical pressure is determined </a:t>
            </a:r>
          </a:p>
          <a:p>
            <a:r>
              <a:rPr lang="en-US" dirty="0" smtClean="0"/>
              <a:t>by the reaction equilibrium constant:</a:t>
            </a:r>
            <a:endParaRPr lang="en-US" dirty="0"/>
          </a:p>
        </p:txBody>
      </p:sp>
      <p:graphicFrame>
        <p:nvGraphicFramePr>
          <p:cNvPr id="15" name="Object 4"/>
          <p:cNvGraphicFramePr>
            <a:graphicFrameLocks noChangeAspect="1"/>
          </p:cNvGraphicFramePr>
          <p:nvPr/>
        </p:nvGraphicFramePr>
        <p:xfrm>
          <a:off x="4242776" y="2996877"/>
          <a:ext cx="3048000" cy="792163"/>
        </p:xfrm>
        <a:graphic>
          <a:graphicData uri="http://schemas.openxmlformats.org/presentationml/2006/ole">
            <p:oleObj spid="_x0000_s4101" name="Equation" r:id="rId6" imgW="1612800" imgH="419040" progId="Equation.DSMT4">
              <p:embed/>
            </p:oleObj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23528" y="1763300"/>
            <a:ext cx="3264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Energy-driven phase separation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23528" y="4365104"/>
            <a:ext cx="3298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Entropy-driven phase separation</a:t>
            </a:r>
            <a:endParaRPr lang="en-US" b="1" dirty="0"/>
          </a:p>
        </p:txBody>
      </p:sp>
      <p:grpSp>
        <p:nvGrpSpPr>
          <p:cNvPr id="18" name="Group 17"/>
          <p:cNvGrpSpPr/>
          <p:nvPr/>
        </p:nvGrpSpPr>
        <p:grpSpPr>
          <a:xfrm>
            <a:off x="7596336" y="5786100"/>
            <a:ext cx="1224136" cy="523220"/>
            <a:chOff x="7524328" y="4400616"/>
            <a:chExt cx="1224136" cy="523220"/>
          </a:xfrm>
        </p:grpSpPr>
        <p:sp>
          <p:nvSpPr>
            <p:cNvPr id="19" name="TextBox 18"/>
            <p:cNvSpPr txBox="1"/>
            <p:nvPr/>
          </p:nvSpPr>
          <p:spPr>
            <a:xfrm>
              <a:off x="7524328" y="4400616"/>
              <a:ext cx="12241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A     B,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Group 20"/>
            <p:cNvGrpSpPr/>
            <p:nvPr/>
          </p:nvGrpSpPr>
          <p:grpSpPr>
            <a:xfrm>
              <a:off x="7944952" y="4649987"/>
              <a:ext cx="228600" cy="76200"/>
              <a:chOff x="2254635" y="3906971"/>
              <a:chExt cx="228600" cy="76200"/>
            </a:xfrm>
          </p:grpSpPr>
          <p:cxnSp>
            <p:nvCxnSpPr>
              <p:cNvPr id="21" name="Straight Arrow Connector 20"/>
              <p:cNvCxnSpPr/>
              <p:nvPr/>
            </p:nvCxnSpPr>
            <p:spPr>
              <a:xfrm>
                <a:off x="2254635" y="3906971"/>
                <a:ext cx="2286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 flipH="1">
                <a:off x="2254635" y="3983171"/>
                <a:ext cx="2286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oup 22"/>
          <p:cNvGrpSpPr/>
          <p:nvPr/>
        </p:nvGrpSpPr>
        <p:grpSpPr>
          <a:xfrm>
            <a:off x="7524328" y="3121804"/>
            <a:ext cx="1224136" cy="523220"/>
            <a:chOff x="7524328" y="4400616"/>
            <a:chExt cx="1224136" cy="523220"/>
          </a:xfrm>
        </p:grpSpPr>
        <p:sp>
          <p:nvSpPr>
            <p:cNvPr id="24" name="TextBox 23"/>
            <p:cNvSpPr txBox="1"/>
            <p:nvPr/>
          </p:nvSpPr>
          <p:spPr>
            <a:xfrm>
              <a:off x="7524328" y="4400616"/>
              <a:ext cx="12241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A     B,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5" name="Group 20"/>
            <p:cNvGrpSpPr/>
            <p:nvPr/>
          </p:nvGrpSpPr>
          <p:grpSpPr>
            <a:xfrm>
              <a:off x="7944952" y="4649987"/>
              <a:ext cx="228600" cy="76200"/>
              <a:chOff x="2254635" y="3906971"/>
              <a:chExt cx="228600" cy="76200"/>
            </a:xfrm>
          </p:grpSpPr>
          <p:cxnSp>
            <p:nvCxnSpPr>
              <p:cNvPr id="26" name="Straight Arrow Connector 25"/>
              <p:cNvCxnSpPr/>
              <p:nvPr/>
            </p:nvCxnSpPr>
            <p:spPr>
              <a:xfrm>
                <a:off x="2254635" y="3906971"/>
                <a:ext cx="2286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 flipH="1">
                <a:off x="2254635" y="3983171"/>
                <a:ext cx="228600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Fraction of low-density structure 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353191" y="6324600"/>
            <a:ext cx="69526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mW model simulations: Moore and Molinero, J. Chem. Phys. </a:t>
            </a:r>
            <a:r>
              <a:rPr lang="en-US" sz="1600" b="1" dirty="0" smtClean="0"/>
              <a:t>130</a:t>
            </a:r>
            <a:r>
              <a:rPr lang="en-US" sz="1600" dirty="0" smtClean="0"/>
              <a:t>, 244505 (2009).</a:t>
            </a:r>
            <a:endParaRPr lang="en-US" sz="1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4800" y="914400"/>
            <a:ext cx="6555742" cy="52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066800" y="2514600"/>
            <a:ext cx="381000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66800" y="289560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Arial" pitchFamily="34" charset="0"/>
                <a:cs typeface="Arial" pitchFamily="34" charset="0"/>
              </a:rPr>
              <a:t>x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8202" y="4312920"/>
            <a:ext cx="4683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[1]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702641" y="4385569"/>
            <a:ext cx="307759" cy="3388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-36512" y="44624"/>
            <a:ext cx="918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Liquid-liquid transition </a:t>
            </a:r>
            <a:r>
              <a:rPr lang="en-US" sz="2000" dirty="0" smtClean="0"/>
              <a:t>is </a:t>
            </a:r>
            <a:r>
              <a:rPr lang="en-US" sz="2000" dirty="0" smtClean="0"/>
              <a:t>zero ordering field </a:t>
            </a:r>
            <a:r>
              <a:rPr lang="en-US" sz="2000" i="1" dirty="0" smtClean="0"/>
              <a:t>h</a:t>
            </a:r>
            <a:r>
              <a:rPr lang="en-US" sz="2000" baseline="-20000" dirty="0" smtClean="0"/>
              <a:t>1</a:t>
            </a:r>
            <a:r>
              <a:rPr lang="en-US" sz="2000" dirty="0" smtClean="0"/>
              <a:t>. The order </a:t>
            </a:r>
            <a:r>
              <a:rPr lang="en-US" sz="2000" dirty="0" smtClean="0"/>
              <a:t>parameter is </a:t>
            </a:r>
            <a:r>
              <a:rPr lang="en-US" sz="2000" dirty="0" smtClean="0"/>
              <a:t>en</a:t>
            </a:r>
            <a:r>
              <a:rPr lang="en-US" sz="2000" dirty="0" smtClean="0"/>
              <a:t>tropy </a:t>
            </a:r>
            <a:r>
              <a:rPr lang="en-US" sz="2000" dirty="0" smtClean="0"/>
              <a:t>change.</a:t>
            </a:r>
          </a:p>
          <a:p>
            <a:r>
              <a:rPr lang="en-US" sz="2000" dirty="0" smtClean="0"/>
              <a:t>For liquid-gas transition the order parameter is the density change.</a:t>
            </a:r>
          </a:p>
        </p:txBody>
      </p:sp>
      <p:grpSp>
        <p:nvGrpSpPr>
          <p:cNvPr id="2" name="Group 16"/>
          <p:cNvGrpSpPr/>
          <p:nvPr/>
        </p:nvGrpSpPr>
        <p:grpSpPr>
          <a:xfrm>
            <a:off x="2771800" y="3746902"/>
            <a:ext cx="1440160" cy="627495"/>
            <a:chOff x="-57834" y="4607393"/>
            <a:chExt cx="1967398" cy="801991"/>
          </a:xfrm>
        </p:grpSpPr>
        <p:sp>
          <p:nvSpPr>
            <p:cNvPr id="9" name="TextBox 8"/>
            <p:cNvSpPr txBox="1"/>
            <p:nvPr/>
          </p:nvSpPr>
          <p:spPr>
            <a:xfrm>
              <a:off x="-57834" y="4937347"/>
              <a:ext cx="1967398" cy="472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baseline="-200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dirty="0" err="1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ln</a:t>
              </a:r>
              <a:r>
                <a:rPr lang="en-US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i="1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 = 0</a:t>
              </a:r>
              <a:endParaRPr lang="en-US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571742" y="4607393"/>
              <a:ext cx="594804" cy="390615"/>
            </a:xfrm>
            <a:prstGeom prst="straightConnector1">
              <a:avLst/>
            </a:prstGeom>
            <a:ln w="19050">
              <a:solidFill>
                <a:srgbClr val="80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144016" y="6177498"/>
            <a:ext cx="8964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The  </a:t>
            </a:r>
            <a:r>
              <a:rPr lang="en-US" sz="2000" dirty="0" smtClean="0"/>
              <a:t>scaling </a:t>
            </a:r>
            <a:r>
              <a:rPr lang="en-US" sz="2000" dirty="0" smtClean="0"/>
              <a:t>field </a:t>
            </a:r>
            <a:r>
              <a:rPr lang="en-US" sz="2000" i="1" dirty="0" smtClean="0"/>
              <a:t>h</a:t>
            </a:r>
            <a:r>
              <a:rPr lang="en-US" sz="2000" baseline="-20000" dirty="0" smtClean="0"/>
              <a:t>2</a:t>
            </a:r>
            <a:r>
              <a:rPr lang="en-US" sz="2000" dirty="0" smtClean="0"/>
              <a:t> determines whether the transition  is energy- or entropy-driven.  </a:t>
            </a:r>
            <a:r>
              <a:rPr lang="en-US" sz="2000" dirty="0" smtClean="0"/>
              <a:t>If </a:t>
            </a:r>
            <a:r>
              <a:rPr lang="en-US" sz="2000" i="1" dirty="0" smtClean="0"/>
              <a:t>h</a:t>
            </a:r>
            <a:r>
              <a:rPr lang="en-US" sz="2000" baseline="-20000" dirty="0" smtClean="0"/>
              <a:t>2</a:t>
            </a:r>
            <a:r>
              <a:rPr lang="en-US" sz="2000" dirty="0" smtClean="0"/>
              <a:t> = </a:t>
            </a:r>
            <a:r>
              <a:rPr lang="el-GR" sz="2000" dirty="0" smtClean="0"/>
              <a:t>Δ</a:t>
            </a:r>
            <a:r>
              <a:rPr lang="en-US" sz="2000" i="1" dirty="0" smtClean="0"/>
              <a:t>T</a:t>
            </a:r>
            <a:r>
              <a:rPr lang="en-US" sz="2000" dirty="0" smtClean="0"/>
              <a:t>, the transition is energy driven. </a:t>
            </a:r>
            <a:r>
              <a:rPr lang="en-US" sz="2000" dirty="0" smtClean="0"/>
              <a:t>If </a:t>
            </a:r>
            <a:r>
              <a:rPr lang="en-US" sz="2000" i="1" dirty="0" smtClean="0"/>
              <a:t>h</a:t>
            </a:r>
            <a:r>
              <a:rPr lang="en-US" sz="2000" baseline="-20000" dirty="0" smtClean="0"/>
              <a:t>2</a:t>
            </a:r>
            <a:r>
              <a:rPr lang="en-US" sz="2000" dirty="0" smtClean="0"/>
              <a:t> = -</a:t>
            </a:r>
            <a:r>
              <a:rPr lang="el-GR" sz="2000" dirty="0" smtClean="0"/>
              <a:t>Δ</a:t>
            </a:r>
            <a:r>
              <a:rPr lang="en-US" sz="2000" i="1" dirty="0" smtClean="0"/>
              <a:t>P</a:t>
            </a:r>
            <a:r>
              <a:rPr lang="en-US" sz="2000" dirty="0" smtClean="0"/>
              <a:t>, the transition is entropy driven.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9395" name="Object 3"/>
          <p:cNvGraphicFramePr>
            <a:graphicFrameLocks noChangeAspect="1"/>
          </p:cNvGraphicFramePr>
          <p:nvPr/>
        </p:nvGraphicFramePr>
        <p:xfrm>
          <a:off x="899592" y="704876"/>
          <a:ext cx="6930969" cy="5532436"/>
        </p:xfrm>
        <a:graphic>
          <a:graphicData uri="http://schemas.openxmlformats.org/presentationml/2006/ole">
            <p:oleObj spid="_x0000_s59395" name="Slide" r:id="rId4" imgW="3416813" imgH="2561809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611560" y="332656"/>
            <a:ext cx="81534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rgbClr val="0033CC"/>
                </a:solidFill>
              </a:rPr>
              <a:t>HOW PURE WATER CAN UNMIX</a:t>
            </a:r>
          </a:p>
          <a:p>
            <a:pPr algn="ctr">
              <a:defRPr/>
            </a:pPr>
            <a:endParaRPr lang="en-US" sz="2400" b="1" dirty="0" smtClean="0">
              <a:latin typeface="+mj-lt"/>
            </a:endParaRPr>
          </a:p>
          <a:p>
            <a:pPr algn="ctr"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+mj-lt"/>
                <a:cs typeface="+mn-cs"/>
              </a:rPr>
              <a:t>Mikhail Anisimov</a:t>
            </a:r>
            <a:endParaRPr lang="en-US" sz="2400" b="1" dirty="0" smtClean="0">
              <a:latin typeface="+mj-lt"/>
              <a:cs typeface="Times New Roman" pitchFamily="-128" charset="0"/>
            </a:endParaRPr>
          </a:p>
          <a:p>
            <a:pPr algn="ctr">
              <a:defRPr/>
            </a:pPr>
            <a:endParaRPr lang="en-US" sz="2400" b="1" dirty="0" smtClean="0">
              <a:solidFill>
                <a:schemeClr val="tx1"/>
              </a:solidFill>
              <a:latin typeface="+mj-lt"/>
              <a:cs typeface="Times New Roman" pitchFamily="-128" charset="0"/>
            </a:endParaRPr>
          </a:p>
          <a:p>
            <a:pPr algn="ctr">
              <a:defRPr/>
            </a:pPr>
            <a:endParaRPr lang="en-US" sz="2400" b="1" dirty="0" smtClean="0">
              <a:latin typeface="+mj-lt"/>
              <a:cs typeface="Times New Roman" pitchFamily="-128" charset="0"/>
            </a:endParaRPr>
          </a:p>
          <a:p>
            <a:pPr algn="ctr">
              <a:defRPr/>
            </a:pPr>
            <a:endParaRPr lang="en-US" sz="2400" b="1" dirty="0" smtClean="0">
              <a:solidFill>
                <a:schemeClr val="tx1"/>
              </a:solidFill>
              <a:latin typeface="+mj-lt"/>
              <a:cs typeface="Times New Roman" pitchFamily="-128" charset="0"/>
            </a:endParaRPr>
          </a:p>
          <a:p>
            <a:pPr algn="ctr">
              <a:defRPr/>
            </a:pPr>
            <a:endParaRPr lang="en-US" sz="2400" b="1" dirty="0" smtClean="0">
              <a:latin typeface="+mj-lt"/>
              <a:cs typeface="Times New Roman" pitchFamily="-128" charset="0"/>
            </a:endParaRPr>
          </a:p>
          <a:p>
            <a:pPr algn="ctr">
              <a:defRPr/>
            </a:pPr>
            <a:endParaRPr lang="en-US" sz="2400" b="1" dirty="0" smtClean="0">
              <a:solidFill>
                <a:schemeClr val="tx1"/>
              </a:solidFill>
              <a:latin typeface="+mj-lt"/>
              <a:cs typeface="Times New Roman" pitchFamily="-128" charset="0"/>
            </a:endParaRPr>
          </a:p>
          <a:p>
            <a:pPr algn="ctr">
              <a:defRPr/>
            </a:pPr>
            <a:endParaRPr lang="en-US" sz="2400" b="1" dirty="0" smtClean="0">
              <a:latin typeface="+mj-lt"/>
              <a:cs typeface="Times New Roman" pitchFamily="-128" charset="0"/>
            </a:endParaRPr>
          </a:p>
          <a:p>
            <a:pPr algn="ctr">
              <a:defRPr/>
            </a:pPr>
            <a:endParaRPr lang="en-US" sz="2400" b="1" dirty="0" smtClean="0">
              <a:solidFill>
                <a:schemeClr val="tx1"/>
              </a:solidFill>
              <a:latin typeface="+mj-lt"/>
              <a:cs typeface="Times New Roman" pitchFamily="-128" charset="0"/>
            </a:endParaRPr>
          </a:p>
          <a:p>
            <a:pPr algn="ctr" eaLnBrk="0" hangingPunct="0">
              <a:defRPr/>
            </a:pPr>
            <a:r>
              <a:rPr lang="en-US" sz="2000" i="1" dirty="0" smtClean="0">
                <a:latin typeface="+mj-lt"/>
                <a:cs typeface="Times New Roman" pitchFamily="-128" charset="0"/>
              </a:rPr>
              <a:t>Institute for Physical Science &amp;Technology and Department </a:t>
            </a:r>
            <a:r>
              <a:rPr lang="en-US" sz="2000" i="1" dirty="0">
                <a:solidFill>
                  <a:schemeClr val="tx1"/>
                </a:solidFill>
                <a:latin typeface="+mj-lt"/>
                <a:cs typeface="Times New Roman" pitchFamily="-128" charset="0"/>
              </a:rPr>
              <a:t>of Chemical &amp; Biomolecular </a:t>
            </a:r>
            <a:r>
              <a:rPr lang="en-US" sz="2000" i="1" dirty="0" smtClean="0">
                <a:solidFill>
                  <a:schemeClr val="tx1"/>
                </a:solidFill>
                <a:latin typeface="+mj-lt"/>
                <a:cs typeface="Times New Roman" pitchFamily="-128" charset="0"/>
              </a:rPr>
              <a:t>Engineering, </a:t>
            </a:r>
            <a:r>
              <a:rPr lang="en-US" sz="2000" i="1" dirty="0" smtClean="0"/>
              <a:t>University of Maryland, College Park</a:t>
            </a:r>
          </a:p>
          <a:p>
            <a:pPr algn="ctr" eaLnBrk="0" hangingPunct="0">
              <a:defRPr/>
            </a:pPr>
            <a:endParaRPr lang="en-US" i="1" dirty="0">
              <a:solidFill>
                <a:schemeClr val="tx1"/>
              </a:solidFill>
              <a:latin typeface="+mj-lt"/>
              <a:cs typeface="Times New Roman" pitchFamily="-128" charset="0"/>
            </a:endParaRPr>
          </a:p>
          <a:p>
            <a:pPr algn="ctr" eaLnBrk="0" hangingPunct="0">
              <a:defRPr/>
            </a:pPr>
            <a:r>
              <a:rPr lang="en-US" sz="1000" i="1" dirty="0">
                <a:solidFill>
                  <a:schemeClr val="tx1"/>
                </a:solidFill>
                <a:latin typeface="+mj-lt"/>
                <a:cs typeface="Times New Roman" pitchFamily="-128" charset="0"/>
              </a:rPr>
              <a:t> </a:t>
            </a:r>
            <a:endParaRPr lang="en-US" sz="1000" i="1" dirty="0" smtClean="0">
              <a:solidFill>
                <a:schemeClr val="tx1"/>
              </a:solidFill>
              <a:latin typeface="+mj-lt"/>
              <a:cs typeface="Times New Roman" pitchFamily="-128" charset="0"/>
            </a:endParaRPr>
          </a:p>
          <a:p>
            <a:pPr algn="ctr" eaLnBrk="0" hangingPunct="0">
              <a:defRPr/>
            </a:pPr>
            <a:endParaRPr lang="en-US" sz="2000" i="1" dirty="0">
              <a:solidFill>
                <a:schemeClr val="tx1"/>
              </a:solidFill>
              <a:latin typeface="Arial" charset="0"/>
              <a:cs typeface="Times New Roman" pitchFamily="-128" charset="0"/>
            </a:endParaRPr>
          </a:p>
          <a:p>
            <a:pPr algn="ctr" eaLnBrk="0" hangingPunct="0">
              <a:defRPr/>
            </a:pPr>
            <a:endParaRPr lang="en-US" sz="2000" i="1" dirty="0">
              <a:latin typeface="Arial" charset="0"/>
              <a:cs typeface="+mn-cs"/>
            </a:endParaRP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152400" y="3124200"/>
            <a:ext cx="87630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endParaRPr lang="en-US" sz="11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9460" name="Text Box 12"/>
          <p:cNvSpPr txBox="1">
            <a:spLocks noChangeArrowheads="1"/>
          </p:cNvSpPr>
          <p:nvPr/>
        </p:nvSpPr>
        <p:spPr bwMode="auto">
          <a:xfrm>
            <a:off x="228600" y="5867400"/>
            <a:ext cx="8686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/>
              <a:t>108</a:t>
            </a:r>
            <a:r>
              <a:rPr lang="en-US" b="1" baseline="30000" dirty="0" smtClean="0"/>
              <a:t>th</a:t>
            </a:r>
            <a:r>
              <a:rPr lang="en-US" b="1" dirty="0" smtClean="0"/>
              <a:t>  </a:t>
            </a:r>
            <a:r>
              <a:rPr lang="en-US" b="1" dirty="0" err="1" smtClean="0"/>
              <a:t>StatMech</a:t>
            </a:r>
            <a:r>
              <a:rPr lang="en-US" b="1" dirty="0" smtClean="0"/>
              <a:t> </a:t>
            </a:r>
            <a:r>
              <a:rPr lang="en-US" b="1" dirty="0" smtClean="0"/>
              <a:t>, Rutgers University                                                             December 16, 2012</a:t>
            </a:r>
            <a:r>
              <a:rPr lang="en-US" sz="2000" b="1" dirty="0" smtClean="0">
                <a:solidFill>
                  <a:schemeClr val="tx1"/>
                </a:solidFill>
              </a:rPr>
              <a:t>   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9461" name="AutoShape 7" descr="imap://anisimov@mail.umd.edu:993/fetch%3EUID%3E/INBOX%3E5299?part=1.2&amp;type=image/pjpeg&amp;filename=Water.jpg"/>
          <p:cNvSpPr>
            <a:spLocks noChangeAspect="1" noChangeArrowheads="1"/>
          </p:cNvSpPr>
          <p:nvPr/>
        </p:nvSpPr>
        <p:spPr bwMode="auto">
          <a:xfrm>
            <a:off x="168275" y="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9462" name="AutoShape 9" descr="imap://anisimov@mail.umd.edu:993/fetch%3EUID%3E/INBOX%3E5299?part=1.2&amp;type=image/pjpeg&amp;filename=Water.jpg"/>
          <p:cNvSpPr>
            <a:spLocks noChangeAspect="1" noChangeArrowheads="1"/>
          </p:cNvSpPr>
          <p:nvPr/>
        </p:nvSpPr>
        <p:spPr bwMode="auto">
          <a:xfrm>
            <a:off x="168275" y="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9463" name="AutoShape 11" descr="imap://anisimov@mail.umd.edu:993/fetch%3EUID%3E/INBOX%3E5299?part=1.2&amp;type=image/pjpeg&amp;filename=Water.jpg"/>
          <p:cNvSpPr>
            <a:spLocks noChangeAspect="1" noChangeArrowheads="1"/>
          </p:cNvSpPr>
          <p:nvPr/>
        </p:nvSpPr>
        <p:spPr bwMode="auto">
          <a:xfrm>
            <a:off x="168275" y="3651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pic>
        <p:nvPicPr>
          <p:cNvPr id="147462" name="Picture 6" descr="http://t1.gstatic.com/images?q=tbn:ANd9GcQq2-7CswK2EqyDgocITMt1MlvwxWp72e0lI6__VOXGHxVQQ0uNY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2142281"/>
            <a:ext cx="2390775" cy="1790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457200" y="76200"/>
            <a:ext cx="82296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Heat capacity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186" y="301800"/>
            <a:ext cx="7864014" cy="64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Compressibility</a:t>
            </a:r>
            <a:endParaRPr lang="en-US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00" y="687600"/>
            <a:ext cx="7347040" cy="612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019800" y="20574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O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5791200" y="2895600"/>
            <a:ext cx="220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(melting temperatures)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1828800" cy="6096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Density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50825"/>
            <a:ext cx="3939495" cy="378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086600" y="2362200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0.1 MPa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12992" y="990600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100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3264" y="597479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200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08120" y="359664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380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0400" y="151200"/>
            <a:ext cx="4528208" cy="65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Straight Connector 14"/>
          <p:cNvCxnSpPr/>
          <p:nvPr/>
        </p:nvCxnSpPr>
        <p:spPr>
          <a:xfrm>
            <a:off x="2639157" y="4993431"/>
            <a:ext cx="28803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882037" y="4832483"/>
            <a:ext cx="19248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Temp. of max. density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2639157" y="5209455"/>
            <a:ext cx="288032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882037" y="5065439"/>
            <a:ext cx="825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= 0.12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436096" y="4365104"/>
            <a:ext cx="33843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Density of cold and supercooled water.</a:t>
            </a:r>
          </a:p>
          <a:p>
            <a:r>
              <a:rPr lang="en-US" sz="1600" dirty="0" smtClean="0"/>
              <a:t>Black curves are the predictions of the</a:t>
            </a:r>
          </a:p>
          <a:p>
            <a:r>
              <a:rPr lang="en-US" sz="1600" dirty="0" smtClean="0"/>
              <a:t>crossover two-state model.</a:t>
            </a:r>
          </a:p>
          <a:p>
            <a:r>
              <a:rPr lang="en-US" sz="1600" i="1" dirty="0" smtClean="0"/>
              <a:t>T</a:t>
            </a:r>
            <a:r>
              <a:rPr lang="en-US" sz="1600" baseline="-20000" dirty="0" smtClean="0"/>
              <a:t>H</a:t>
            </a:r>
            <a:r>
              <a:rPr lang="en-US" sz="1600" dirty="0" smtClean="0"/>
              <a:t> is the homogeneous nucleation</a:t>
            </a:r>
          </a:p>
          <a:p>
            <a:r>
              <a:rPr lang="en-US" sz="1600" dirty="0" smtClean="0"/>
              <a:t>temperature. The </a:t>
            </a:r>
            <a:r>
              <a:rPr lang="en-US" sz="1600" dirty="0" smtClean="0">
                <a:solidFill>
                  <a:srgbClr val="FF0000"/>
                </a:solidFill>
              </a:rPr>
              <a:t>red line </a:t>
            </a:r>
            <a:r>
              <a:rPr lang="en-US" sz="1600" dirty="0" smtClean="0"/>
              <a:t>is the line of</a:t>
            </a:r>
          </a:p>
          <a:p>
            <a:r>
              <a:rPr lang="en-US" sz="1600" dirty="0" smtClean="0"/>
              <a:t>maximum density, the </a:t>
            </a:r>
            <a:r>
              <a:rPr lang="en-US" sz="1600" dirty="0" smtClean="0">
                <a:solidFill>
                  <a:srgbClr val="00B050"/>
                </a:solidFill>
              </a:rPr>
              <a:t>green line </a:t>
            </a:r>
            <a:r>
              <a:rPr lang="en-US" sz="1600" dirty="0" smtClean="0"/>
              <a:t>is a</a:t>
            </a:r>
          </a:p>
          <a:p>
            <a:r>
              <a:rPr lang="en-US" sz="1600" dirty="0" smtClean="0"/>
              <a:t>constant LDL fraction of about 0.12.</a:t>
            </a:r>
            <a:endParaRPr lang="en-US" sz="1600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4798873" y="4536489"/>
            <a:ext cx="64807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04048" y="6165304"/>
            <a:ext cx="4139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33CC"/>
                </a:solidFill>
              </a:rPr>
              <a:t>Best description of all available experimental data achieved to date!</a:t>
            </a:r>
            <a:endParaRPr lang="en-US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9412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Conclusions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112568"/>
          </a:xfrm>
        </p:spPr>
        <p:txBody>
          <a:bodyPr>
            <a:noAutofit/>
          </a:bodyPr>
          <a:lstStyle/>
          <a:p>
            <a:r>
              <a:rPr lang="en-US" sz="2100" dirty="0" smtClean="0"/>
              <a:t>We </a:t>
            </a:r>
            <a:r>
              <a:rPr lang="en-US" sz="2100" dirty="0" smtClean="0"/>
              <a:t>accurately describe all property data on supercooled water with a two-state model based on an athermal mixing of two states. This model assumes that the liquid-liquid transition in water is entropy driven.</a:t>
            </a:r>
          </a:p>
          <a:p>
            <a:r>
              <a:rPr lang="en-US" sz="2100" dirty="0" smtClean="0"/>
              <a:t>Heavy water (D</a:t>
            </a:r>
            <a:r>
              <a:rPr lang="en-US" sz="2100" baseline="-20000" dirty="0" smtClean="0"/>
              <a:t>2</a:t>
            </a:r>
            <a:r>
              <a:rPr lang="en-US" sz="2100" dirty="0" smtClean="0"/>
              <a:t>O) shows similar anomalies and can be described by our model equally well.</a:t>
            </a:r>
          </a:p>
          <a:p>
            <a:r>
              <a:rPr lang="en-US" sz="2100" dirty="0" smtClean="0"/>
              <a:t>A regular-solution model (purely energy-driven liquid-liquid phase separation) does not work well (the description quality is an order of magnitude worse</a:t>
            </a:r>
            <a:r>
              <a:rPr lang="en-US" sz="2100" dirty="0" smtClean="0"/>
              <a:t>).</a:t>
            </a:r>
          </a:p>
          <a:p>
            <a:pPr algn="ctr">
              <a:buNone/>
            </a:pPr>
            <a:r>
              <a:rPr lang="en-US" sz="2800" dirty="0" smtClean="0"/>
              <a:t>Current Activity</a:t>
            </a:r>
            <a:endParaRPr lang="en-US" sz="2800" dirty="0" smtClean="0"/>
          </a:p>
          <a:p>
            <a:r>
              <a:rPr lang="en-US" sz="2100" dirty="0" smtClean="0"/>
              <a:t>Application to atomistic models of water and to supercooled aqueous solutions.</a:t>
            </a:r>
            <a:endParaRPr lang="en-US" sz="2100" dirty="0" smtClean="0"/>
          </a:p>
          <a:p>
            <a:r>
              <a:rPr lang="en-US" sz="2100" dirty="0" smtClean="0"/>
              <a:t>Adding a solute to supercooled water may move the critical point into the experimentally accessible region.</a:t>
            </a:r>
            <a:endParaRPr lang="en-US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1000" y="3598565"/>
            <a:ext cx="86868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cap="all" dirty="0" smtClean="0">
                <a:solidFill>
                  <a:srgbClr val="553BF1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cap="all" dirty="0" smtClean="0">
                <a:solidFill>
                  <a:srgbClr val="553BF1"/>
                </a:solidFill>
                <a:latin typeface="+mj-lt"/>
                <a:cs typeface="Arial" pitchFamily="34" charset="0"/>
              </a:rPr>
              <a:t>One Substance – Two Different Liquids</a:t>
            </a:r>
          </a:p>
          <a:p>
            <a:pPr algn="ctr">
              <a:defRPr/>
            </a:pPr>
            <a:endParaRPr lang="en-US" sz="2800" b="1" cap="all" dirty="0" smtClean="0">
              <a:solidFill>
                <a:srgbClr val="553BF1"/>
              </a:solidFill>
            </a:endParaRPr>
          </a:p>
          <a:p>
            <a:pPr algn="ctr" eaLnBrk="0" hangingPunct="0">
              <a:defRPr/>
            </a:pPr>
            <a:endParaRPr lang="en-US" dirty="0">
              <a:solidFill>
                <a:schemeClr val="tx1"/>
              </a:solidFill>
              <a:latin typeface="+mj-lt"/>
              <a:cs typeface="Times New Roman" pitchFamily="-128" charset="0"/>
            </a:endParaRPr>
          </a:p>
          <a:p>
            <a:pPr algn="ctr" eaLnBrk="0" hangingPunct="0">
              <a:defRPr/>
            </a:pPr>
            <a:endParaRPr lang="en-US" sz="2000" i="1" dirty="0">
              <a:solidFill>
                <a:schemeClr val="tx1"/>
              </a:solidFill>
              <a:latin typeface="Arial" charset="0"/>
              <a:cs typeface="Times New Roman" pitchFamily="-128" charset="0"/>
            </a:endParaRPr>
          </a:p>
          <a:p>
            <a:pPr algn="ctr" eaLnBrk="0" hangingPunct="0">
              <a:defRPr/>
            </a:pPr>
            <a:endParaRPr lang="en-US" sz="2000" i="1" dirty="0">
              <a:latin typeface="Arial" charset="0"/>
              <a:cs typeface="+mn-cs"/>
            </a:endParaRPr>
          </a:p>
        </p:txBody>
      </p:sp>
      <p:sp>
        <p:nvSpPr>
          <p:cNvPr id="19459" name="Rectangle 5"/>
          <p:cNvSpPr>
            <a:spLocks noChangeArrowheads="1"/>
          </p:cNvSpPr>
          <p:nvPr/>
        </p:nvSpPr>
        <p:spPr bwMode="auto">
          <a:xfrm>
            <a:off x="152400" y="3124200"/>
            <a:ext cx="87630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endParaRPr lang="en-US" sz="1100" b="1" dirty="0">
              <a:solidFill>
                <a:schemeClr val="tx1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9461" name="AutoShape 7" descr="imap://anisimov@mail.umd.edu:993/fetch%3EUID%3E/INBOX%3E5299?part=1.2&amp;type=image/pjpeg&amp;filename=Water.jpg"/>
          <p:cNvSpPr>
            <a:spLocks noChangeAspect="1" noChangeArrowheads="1"/>
          </p:cNvSpPr>
          <p:nvPr/>
        </p:nvSpPr>
        <p:spPr bwMode="auto">
          <a:xfrm>
            <a:off x="168275" y="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9462" name="AutoShape 9" descr="imap://anisimov@mail.umd.edu:993/fetch%3EUID%3E/INBOX%3E5299?part=1.2&amp;type=image/pjpeg&amp;filename=Water.jpg"/>
          <p:cNvSpPr>
            <a:spLocks noChangeAspect="1" noChangeArrowheads="1"/>
          </p:cNvSpPr>
          <p:nvPr/>
        </p:nvSpPr>
        <p:spPr bwMode="auto">
          <a:xfrm>
            <a:off x="168275" y="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9463" name="AutoShape 11" descr="imap://anisimov@mail.umd.edu:993/fetch%3EUID%3E/INBOX%3E5299?part=1.2&amp;type=image/pjpeg&amp;filename=Water.jpg"/>
          <p:cNvSpPr>
            <a:spLocks noChangeAspect="1" noChangeArrowheads="1"/>
          </p:cNvSpPr>
          <p:nvPr/>
        </p:nvSpPr>
        <p:spPr bwMode="auto">
          <a:xfrm>
            <a:off x="168275" y="3651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47664" y="179348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553BF1"/>
                </a:solidFill>
              </a:rPr>
              <a:t>A JOURNEY FROM HOT TO COLD WATER</a:t>
            </a:r>
            <a:endParaRPr lang="en-US" sz="2800" b="1" dirty="0">
              <a:solidFill>
                <a:srgbClr val="553BF1"/>
              </a:solidFill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4191000"/>
            <a:ext cx="35814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6194" name="Picture 2" descr="http://www.cepolina.com/photo/nature/water/puddle/2/puddle_Rotorua_pool_boiling_wa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914400"/>
            <a:ext cx="3581400" cy="2686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Discovery of supercooled water</a:t>
            </a:r>
            <a:endParaRPr lang="en-US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204863"/>
            <a:ext cx="6264696" cy="117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899592" y="4941168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air temperature in the thermometer was marked at fifteen degrees [–9 °C ]. After one hour, I found the water was still fluid in the ball.</a:t>
            </a:r>
            <a:endParaRPr lang="en-US" sz="2400" dirty="0"/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3447023"/>
            <a:ext cx="6696745" cy="127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863080" y="1556792"/>
            <a:ext cx="759735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 smtClean="0"/>
              <a:t>Supercooled water was first described in 1721 by Fahrenheit.</a:t>
            </a:r>
            <a:endParaRPr lang="en-US" sz="2300" dirty="0"/>
          </a:p>
        </p:txBody>
      </p:sp>
      <p:sp>
        <p:nvSpPr>
          <p:cNvPr id="9" name="TextBox 8"/>
          <p:cNvSpPr txBox="1"/>
          <p:nvPr/>
        </p:nvSpPr>
        <p:spPr>
          <a:xfrm>
            <a:off x="899592" y="6309320"/>
            <a:ext cx="4257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</a:t>
            </a:r>
            <a:r>
              <a:rPr lang="de-DE" dirty="0" smtClean="0"/>
              <a:t>D. G. Fahrenheit, </a:t>
            </a:r>
            <a:r>
              <a:rPr lang="de-DE" i="1" dirty="0" smtClean="0"/>
              <a:t>Phil. Trans. </a:t>
            </a:r>
            <a:r>
              <a:rPr lang="de-DE" b="1" dirty="0" smtClean="0"/>
              <a:t>33</a:t>
            </a:r>
            <a:r>
              <a:rPr lang="de-DE" dirty="0" smtClean="0"/>
              <a:t>, 78 (1724)]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Supercooled water exists in nature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0080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 clouds, water droplets can be liquid down to about –38 °C (–36 °F)</a:t>
            </a:r>
          </a:p>
          <a:p>
            <a:r>
              <a:rPr lang="en-US" sz="2800" dirty="0" smtClean="0"/>
              <a:t>When an airplane flies through a supercooled water cloud, the droplets will freeze on impact: </a:t>
            </a:r>
            <a:r>
              <a:rPr lang="en-US" sz="2800" i="1" dirty="0" smtClean="0"/>
              <a:t>icing</a:t>
            </a:r>
          </a:p>
        </p:txBody>
      </p:sp>
      <p:pic>
        <p:nvPicPr>
          <p:cNvPr id="1026" name="Picture 2" descr="http://25.media.tumblr.com/tumblr_m3pnligAQo1qckzoqo1_12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933056"/>
            <a:ext cx="4104456" cy="2332700"/>
          </a:xfrm>
          <a:prstGeom prst="rect">
            <a:avLst/>
          </a:prstGeom>
          <a:noFill/>
        </p:spPr>
      </p:pic>
      <p:pic>
        <p:nvPicPr>
          <p:cNvPr id="1028" name="Picture 4" descr="http://24.media.tumblr.com/tumblr_m3pnligAQo1qckzoqo2_1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4752" y="3933056"/>
            <a:ext cx="3071664" cy="23037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00" y="151200"/>
            <a:ext cx="7343581" cy="64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723356" y="2477109"/>
            <a:ext cx="853119" cy="9925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50" dirty="0" smtClean="0">
                <a:latin typeface="Arial" pitchFamily="34" charset="0"/>
                <a:cs typeface="Arial" pitchFamily="34" charset="0"/>
              </a:rPr>
              <a:t>stable</a:t>
            </a:r>
          </a:p>
          <a:p>
            <a:r>
              <a:rPr lang="en-US" sz="1950" dirty="0" smtClean="0">
                <a:latin typeface="Arial" pitchFamily="34" charset="0"/>
                <a:cs typeface="Arial" pitchFamily="34" charset="0"/>
              </a:rPr>
              <a:t>liquid</a:t>
            </a:r>
          </a:p>
          <a:p>
            <a:r>
              <a:rPr lang="en-US" sz="1950" dirty="0" smtClean="0">
                <a:latin typeface="Arial" pitchFamily="34" charset="0"/>
                <a:cs typeface="Arial" pitchFamily="34" charset="0"/>
              </a:rPr>
              <a:t>water</a:t>
            </a:r>
            <a:endParaRPr lang="en-US" sz="19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1400" y="2514600"/>
            <a:ext cx="20697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supercooled water</a:t>
            </a:r>
          </a:p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(metastable)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2210540" y="1981200"/>
            <a:ext cx="4017644" cy="1152617"/>
            <a:chOff x="2210540" y="1981200"/>
            <a:chExt cx="4017644" cy="1152617"/>
          </a:xfrm>
        </p:grpSpPr>
        <p:sp>
          <p:nvSpPr>
            <p:cNvPr id="6" name="TextBox 5"/>
            <p:cNvSpPr txBox="1"/>
            <p:nvPr/>
          </p:nvSpPr>
          <p:spPr>
            <a:xfrm>
              <a:off x="2667000" y="1981200"/>
              <a:ext cx="3561184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 pitchFamily="34" charset="0"/>
                  <a:cs typeface="Arial" pitchFamily="34" charset="0"/>
                </a:rPr>
                <a:t>Metastable liquid water at –90 °C 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H="1">
              <a:off x="2210540" y="2362200"/>
              <a:ext cx="608860" cy="77161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4644008" y="4221088"/>
            <a:ext cx="1601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Homogeneous</a:t>
            </a:r>
          </a:p>
          <a:p>
            <a:r>
              <a:rPr lang="en-US" dirty="0" smtClean="0"/>
              <a:t> ice  nucleation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9" idx="2"/>
          </p:cNvCxnSpPr>
          <p:nvPr/>
        </p:nvCxnSpPr>
        <p:spPr>
          <a:xfrm flipH="1">
            <a:off x="5004048" y="4867419"/>
            <a:ext cx="440564" cy="4337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00" y="540000"/>
            <a:ext cx="8157868" cy="61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779912" y="827420"/>
            <a:ext cx="1676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Despretz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(1837)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4293096"/>
            <a:ext cx="2623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9"/>
                </a:solidFill>
              </a:rPr>
              <a:t>Hare and Sorensen (1987)</a:t>
            </a:r>
            <a:endParaRPr lang="en-US" dirty="0">
              <a:solidFill>
                <a:srgbClr val="000099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526766" y="260648"/>
            <a:ext cx="0" cy="504056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84168" y="332656"/>
            <a:ext cx="1342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Stable liquid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55776" y="332656"/>
            <a:ext cx="19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Supercooled liquid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52400"/>
            <a:ext cx="861060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400" b="1" cap="all" dirty="0" smtClean="0">
                <a:solidFill>
                  <a:srgbClr val="553BF1"/>
                </a:solidFill>
                <a:latin typeface="Arial" pitchFamily="34" charset="0"/>
                <a:cs typeface="Arial" pitchFamily="34" charset="0"/>
              </a:rPr>
              <a:t>Water: One Substance – Two Different Liquids</a:t>
            </a:r>
          </a:p>
          <a:p>
            <a:pPr algn="ctr">
              <a:defRPr/>
            </a:pPr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High-temperature water: highly compressible, low dielectric constant, no (or little) hydrogen bonds, good solvent for organics </a:t>
            </a:r>
          </a:p>
          <a:p>
            <a:pPr>
              <a:defRPr/>
            </a:pPr>
            <a:endParaRPr lang="en-US" sz="700" b="1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Low-temperature water: almost incompressible, very high dielectric constant, strong hydrogen-bond network, good solvent for electrolytes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76600" y="29718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Dielectric constant of water (IAPWS)</a:t>
            </a:r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057400"/>
            <a:ext cx="6019800" cy="451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96560"/>
            <a:ext cx="71628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all" dirty="0" smtClean="0">
                <a:solidFill>
                  <a:srgbClr val="553BF1"/>
                </a:solidFill>
                <a:latin typeface="Arial" pitchFamily="34" charset="0"/>
                <a:cs typeface="Arial" pitchFamily="34" charset="0"/>
              </a:rPr>
              <a:t>One Substance – Two Different Liquids:</a:t>
            </a:r>
          </a:p>
          <a:p>
            <a:r>
              <a:rPr lang="en-US" sz="2000" b="1" cap="all" dirty="0" smtClean="0">
                <a:solidFill>
                  <a:srgbClr val="553BF1"/>
                </a:solidFill>
                <a:latin typeface="Arial" pitchFamily="34" charset="0"/>
                <a:cs typeface="Arial" pitchFamily="34" charset="0"/>
              </a:rPr>
              <a:t>         Isobaric heat capacity of liquid water</a:t>
            </a: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849089"/>
            <a:ext cx="7848600" cy="5892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352800" y="26670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Red is the prediction by our model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195736" y="1052736"/>
            <a:ext cx="0" cy="4752528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63688" y="5301208"/>
            <a:ext cx="463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T</a:t>
            </a:r>
            <a:r>
              <a:rPr lang="en-US" sz="2400" baseline="-25000" dirty="0" smtClean="0"/>
              <a:t>H</a:t>
            </a:r>
            <a:endParaRPr lang="en-US" sz="2400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2596244" y="5301208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T</a:t>
            </a:r>
            <a:r>
              <a:rPr lang="en-US" sz="2400" baseline="-25000" dirty="0" smtClean="0"/>
              <a:t>M</a:t>
            </a:r>
            <a:endParaRPr lang="en-US" sz="24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2877</TotalTime>
  <Words>1029</Words>
  <Application>Microsoft Office PowerPoint</Application>
  <PresentationFormat>On-screen Show (4:3)</PresentationFormat>
  <Paragraphs>160</Paragraphs>
  <Slides>23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Office Theme</vt:lpstr>
      <vt:lpstr>Equation</vt:lpstr>
      <vt:lpstr>MathType 6.0 Equation</vt:lpstr>
      <vt:lpstr>Microsoft Office PowerPoint Slide</vt:lpstr>
      <vt:lpstr>Anisimov/Sengers Research Group - 2012</vt:lpstr>
      <vt:lpstr>Slide 2</vt:lpstr>
      <vt:lpstr>Slide 3</vt:lpstr>
      <vt:lpstr>Discovery of supercooled water</vt:lpstr>
      <vt:lpstr>Supercooled water exists in nature</vt:lpstr>
      <vt:lpstr>Slide 6</vt:lpstr>
      <vt:lpstr>Slide 7</vt:lpstr>
      <vt:lpstr>Slide 8</vt:lpstr>
      <vt:lpstr>Slide 9</vt:lpstr>
      <vt:lpstr>Slide 10</vt:lpstr>
      <vt:lpstr>Slide 11</vt:lpstr>
      <vt:lpstr>Mishima’s experiment (2000)</vt:lpstr>
      <vt:lpstr>Slide 13</vt:lpstr>
      <vt:lpstr>Slide 14</vt:lpstr>
      <vt:lpstr>Two-State Model </vt:lpstr>
      <vt:lpstr>Suggested equation of state: athermal two-state model</vt:lpstr>
      <vt:lpstr>Regular-solution unmixing (energy driven) versus athermal-solution (entropy driven) unmixing</vt:lpstr>
      <vt:lpstr>Fraction of low-density structure </vt:lpstr>
      <vt:lpstr>Slide 19</vt:lpstr>
      <vt:lpstr>Slide 20</vt:lpstr>
      <vt:lpstr>Compressibility</vt:lpstr>
      <vt:lpstr>Density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Entropy-Driven Liquid-Liquid Separation in Supercooled Water</dc:title>
  <dc:creator>Vincent Holten</dc:creator>
  <cp:lastModifiedBy>Mikhail Anisimov</cp:lastModifiedBy>
  <cp:revision>245</cp:revision>
  <dcterms:created xsi:type="dcterms:W3CDTF">2012-10-15T18:40:52Z</dcterms:created>
  <dcterms:modified xsi:type="dcterms:W3CDTF">2012-12-16T12:30:51Z</dcterms:modified>
</cp:coreProperties>
</file>