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0" r:id="rId3"/>
    <p:sldId id="257" r:id="rId4"/>
    <p:sldId id="268" r:id="rId5"/>
    <p:sldId id="258" r:id="rId6"/>
    <p:sldId id="259" r:id="rId7"/>
    <p:sldId id="260" r:id="rId8"/>
    <p:sldId id="261" r:id="rId9"/>
    <p:sldId id="269" r:id="rId10"/>
    <p:sldId id="262" r:id="rId11"/>
    <p:sldId id="263" r:id="rId12"/>
    <p:sldId id="264" r:id="rId13"/>
    <p:sldId id="265" r:id="rId14"/>
    <p:sldId id="266" r:id="rId15"/>
    <p:sldId id="271" r:id="rId16"/>
    <p:sldId id="267" r:id="rId17"/>
  </p:sldIdLst>
  <p:sldSz cx="9144000" cy="6858000" type="screen4x3"/>
  <p:notesSz cx="6934200" cy="9232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853" autoAdjust="0"/>
  </p:normalViewPr>
  <p:slideViewPr>
    <p:cSldViewPr>
      <p:cViewPr>
        <p:scale>
          <a:sx n="60" d="100"/>
          <a:sy n="60" d="100"/>
        </p:scale>
        <p:origin x="-2824" y="-9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82" tIns="46191" rIns="92382" bIns="46191" rtlCol="0"/>
          <a:lstStyle>
            <a:lvl1pPr algn="l">
              <a:defRPr sz="1200"/>
            </a:lvl1pPr>
          </a:lstStyle>
          <a:p>
            <a:endParaRPr lang="en-US"/>
          </a:p>
        </p:txBody>
      </p:sp>
      <p:sp>
        <p:nvSpPr>
          <p:cNvPr id="3" name="Date Placeholder 2"/>
          <p:cNvSpPr>
            <a:spLocks noGrp="1"/>
          </p:cNvSpPr>
          <p:nvPr>
            <p:ph type="dt" idx="1"/>
          </p:nvPr>
        </p:nvSpPr>
        <p:spPr>
          <a:xfrm>
            <a:off x="3927775" y="0"/>
            <a:ext cx="3004820" cy="461645"/>
          </a:xfrm>
          <a:prstGeom prst="rect">
            <a:avLst/>
          </a:prstGeom>
        </p:spPr>
        <p:txBody>
          <a:bodyPr vert="horz" lIns="92382" tIns="46191" rIns="92382" bIns="46191" rtlCol="0"/>
          <a:lstStyle>
            <a:lvl1pPr algn="r">
              <a:defRPr sz="1200"/>
            </a:lvl1pPr>
          </a:lstStyle>
          <a:p>
            <a:fld id="{2078CC9C-B02F-4D67-B1B3-4D20F84E9855}" type="datetimeFigureOut">
              <a:rPr lang="en-US" smtClean="0"/>
              <a:t>12/15/12</a:t>
            </a:fld>
            <a:endParaRPr lang="en-US"/>
          </a:p>
        </p:txBody>
      </p:sp>
      <p:sp>
        <p:nvSpPr>
          <p:cNvPr id="4" name="Slide Image Placeholder 3"/>
          <p:cNvSpPr>
            <a:spLocks noGrp="1" noRot="1" noChangeAspect="1"/>
          </p:cNvSpPr>
          <p:nvPr>
            <p:ph type="sldImg" idx="2"/>
          </p:nvPr>
        </p:nvSpPr>
        <p:spPr>
          <a:xfrm>
            <a:off x="1158875" y="692150"/>
            <a:ext cx="4616450" cy="3462338"/>
          </a:xfrm>
          <a:prstGeom prst="rect">
            <a:avLst/>
          </a:prstGeom>
          <a:noFill/>
          <a:ln w="12700">
            <a:solidFill>
              <a:prstClr val="black"/>
            </a:solidFill>
          </a:ln>
        </p:spPr>
        <p:txBody>
          <a:bodyPr vert="horz" lIns="92382" tIns="46191" rIns="92382" bIns="46191" rtlCol="0" anchor="ctr"/>
          <a:lstStyle/>
          <a:p>
            <a:endParaRPr lang="en-US"/>
          </a:p>
        </p:txBody>
      </p:sp>
      <p:sp>
        <p:nvSpPr>
          <p:cNvPr id="5" name="Notes Placeholder 4"/>
          <p:cNvSpPr>
            <a:spLocks noGrp="1"/>
          </p:cNvSpPr>
          <p:nvPr>
            <p:ph type="body" sz="quarter" idx="3"/>
          </p:nvPr>
        </p:nvSpPr>
        <p:spPr>
          <a:xfrm>
            <a:off x="693420" y="4385628"/>
            <a:ext cx="5547360" cy="4154805"/>
          </a:xfrm>
          <a:prstGeom prst="rect">
            <a:avLst/>
          </a:prstGeom>
        </p:spPr>
        <p:txBody>
          <a:bodyPr vert="horz" lIns="92382" tIns="46191" rIns="92382" bIns="4619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9653"/>
            <a:ext cx="3004820" cy="461645"/>
          </a:xfrm>
          <a:prstGeom prst="rect">
            <a:avLst/>
          </a:prstGeom>
        </p:spPr>
        <p:txBody>
          <a:bodyPr vert="horz" lIns="92382" tIns="46191" rIns="92382" bIns="46191"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69653"/>
            <a:ext cx="3004820" cy="461645"/>
          </a:xfrm>
          <a:prstGeom prst="rect">
            <a:avLst/>
          </a:prstGeom>
        </p:spPr>
        <p:txBody>
          <a:bodyPr vert="horz" lIns="92382" tIns="46191" rIns="92382" bIns="46191" rtlCol="0" anchor="b"/>
          <a:lstStyle>
            <a:lvl1pPr algn="r">
              <a:defRPr sz="1200"/>
            </a:lvl1pPr>
          </a:lstStyle>
          <a:p>
            <a:fld id="{0987AD7C-E17E-4154-88B9-50A500B50F67}" type="slidenum">
              <a:rPr lang="en-US" smtClean="0"/>
              <a:t>‹#›</a:t>
            </a:fld>
            <a:endParaRPr lang="en-US"/>
          </a:p>
        </p:txBody>
      </p:sp>
    </p:spTree>
    <p:extLst>
      <p:ext uri="{BB962C8B-B14F-4D97-AF65-F5344CB8AC3E}">
        <p14:creationId xmlns:p14="http://schemas.microsoft.com/office/powerpoint/2010/main" val="384744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honor to be speaking</a:t>
            </a:r>
            <a:r>
              <a:rPr lang="en-US" baseline="0" dirty="0" smtClean="0"/>
              <a:t> at this conference where we are honoring John </a:t>
            </a:r>
            <a:r>
              <a:rPr lang="en-US" baseline="0" dirty="0" err="1" smtClean="0"/>
              <a:t>Reppy’s</a:t>
            </a:r>
            <a:r>
              <a:rPr lang="en-US" baseline="0" dirty="0" smtClean="0"/>
              <a:t> accomplishments.  </a:t>
            </a:r>
            <a:endParaRPr lang="en-US" dirty="0" smtClean="0"/>
          </a:p>
          <a:p>
            <a:r>
              <a:rPr lang="en-US" dirty="0" smtClean="0"/>
              <a:t>There is no way I can cover all</a:t>
            </a:r>
            <a:r>
              <a:rPr lang="en-US" baseline="0" dirty="0" smtClean="0"/>
              <a:t> of his accomplishments during this short time.</a:t>
            </a:r>
          </a:p>
          <a:p>
            <a:r>
              <a:rPr lang="en-US" baseline="0" dirty="0" smtClean="0"/>
              <a:t>I am choosing just a few topics among his accomplishments where I had my own contributions.</a:t>
            </a: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a:t>
            </a:fld>
            <a:endParaRPr lang="en-US"/>
          </a:p>
        </p:txBody>
      </p:sp>
    </p:spTree>
    <p:extLst>
      <p:ext uri="{BB962C8B-B14F-4D97-AF65-F5344CB8AC3E}">
        <p14:creationId xmlns:p14="http://schemas.microsoft.com/office/powerpoint/2010/main" val="190382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Results of one sample</a:t>
            </a:r>
            <a:r>
              <a:rPr lang="en-US" baseline="0" dirty="0" smtClean="0"/>
              <a:t> are shown.  Note the temperature scale is shown in log.</a:t>
            </a:r>
          </a:p>
          <a:p>
            <a:pPr marL="228600" indent="-228600">
              <a:buFont typeface="+mj-lt"/>
              <a:buAutoNum type="arabicPeriod"/>
            </a:pPr>
            <a:r>
              <a:rPr lang="en-US" baseline="0" dirty="0" smtClean="0"/>
              <a:t>Frequency shift and dissipation peak are clearly seen similar to other experiments. The dissipation peak occurs at about 70 </a:t>
            </a:r>
            <a:r>
              <a:rPr lang="en-US" baseline="0" dirty="0" err="1" smtClean="0"/>
              <a:t>mK.</a:t>
            </a:r>
            <a:endParaRPr lang="en-US" baseline="0" dirty="0" smtClean="0"/>
          </a:p>
          <a:p>
            <a:pPr marL="228600" indent="-228600">
              <a:buFont typeface="+mj-lt"/>
              <a:buAutoNum type="arabicPeriod"/>
            </a:pPr>
            <a:r>
              <a:rPr lang="en-US" baseline="0" dirty="0" smtClean="0"/>
              <a:t>Changes in ultrasound velocity and attenuation show interesting behavior.</a:t>
            </a:r>
          </a:p>
          <a:p>
            <a:pPr marL="228600" indent="-228600">
              <a:buFont typeface="+mj-lt"/>
              <a:buAutoNum type="arabicPeriod"/>
            </a:pPr>
            <a:r>
              <a:rPr lang="en-US" baseline="0" dirty="0" smtClean="0"/>
              <a:t>Above 1 K, effects of dislocation lines are not significant owing to the large associated dissipation at high temperatures.  In this range, data can be described by the interaction of the ultrasound with thermally excited phonons.</a:t>
            </a:r>
          </a:p>
          <a:p>
            <a:pPr marL="228600" indent="-228600">
              <a:buFont typeface="+mj-lt"/>
              <a:buAutoNum type="arabicPeriod"/>
            </a:pPr>
            <a:r>
              <a:rPr lang="en-US" baseline="0" dirty="0" smtClean="0"/>
              <a:t>Below 1 K, dislocation lines are expected to influence the ultrasound significantly.</a:t>
            </a:r>
          </a:p>
          <a:p>
            <a:pPr marL="228600" indent="-228600">
              <a:buFont typeface="+mj-lt"/>
              <a:buAutoNum type="arabicPeriod"/>
            </a:pPr>
            <a:r>
              <a:rPr lang="en-US" baseline="0" dirty="0" smtClean="0"/>
              <a:t>These data are very recent and have not been analyzed fully using the </a:t>
            </a:r>
            <a:r>
              <a:rPr lang="en-US" baseline="0" dirty="0" err="1" smtClean="0"/>
              <a:t>Granato-Lucke</a:t>
            </a:r>
            <a:r>
              <a:rPr lang="en-US" baseline="0" dirty="0" smtClean="0"/>
              <a:t> theory.</a:t>
            </a:r>
          </a:p>
          <a:p>
            <a:pPr marL="228600" indent="-228600">
              <a:buFont typeface="+mj-lt"/>
              <a:buAutoNum type="arabicPeriod"/>
            </a:pPr>
            <a:r>
              <a:rPr lang="en-US" baseline="0" dirty="0" smtClean="0"/>
              <a:t>Interesting features of the ultrasound data are the those near 70 </a:t>
            </a:r>
            <a:r>
              <a:rPr lang="en-US" baseline="0" dirty="0" err="1" smtClean="0"/>
              <a:t>mK.</a:t>
            </a:r>
            <a:r>
              <a:rPr lang="en-US" baseline="0" dirty="0" smtClean="0"/>
              <a:t>  This temperature appears to coincide with that of TO features.</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13</a:t>
            </a:fld>
            <a:endParaRPr lang="en-US"/>
          </a:p>
        </p:txBody>
      </p:sp>
    </p:spTree>
    <p:extLst>
      <p:ext uri="{BB962C8B-B14F-4D97-AF65-F5344CB8AC3E}">
        <p14:creationId xmlns:p14="http://schemas.microsoft.com/office/powerpoint/2010/main" val="889215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I have discussed</a:t>
            </a:r>
            <a:r>
              <a:rPr lang="en-US" baseline="0" dirty="0" smtClean="0"/>
              <a:t> the first three items here.</a:t>
            </a:r>
          </a:p>
          <a:p>
            <a:pPr marL="228600" indent="-228600">
              <a:buFont typeface="+mj-lt"/>
              <a:buAutoNum type="arabicPeriod"/>
            </a:pPr>
            <a:r>
              <a:rPr lang="en-US" baseline="0" dirty="0" smtClean="0"/>
              <a:t>What happens if the sample is annealed?</a:t>
            </a:r>
          </a:p>
          <a:p>
            <a:pPr marL="228600" indent="-228600">
              <a:buFont typeface="+mj-lt"/>
              <a:buAutoNum type="arabicPeriod"/>
            </a:pPr>
            <a:r>
              <a:rPr lang="en-US" baseline="0" dirty="0" smtClean="0"/>
              <a:t>Going back to the previous slide, the amount of TO frequency shift decreases but does not disappear.</a:t>
            </a:r>
          </a:p>
          <a:p>
            <a:pPr marL="228600" indent="-228600">
              <a:buFont typeface="+mj-lt"/>
              <a:buAutoNum type="arabicPeriod"/>
            </a:pPr>
            <a:r>
              <a:rPr lang="en-US" baseline="0" dirty="0" smtClean="0"/>
              <a:t>The ultrasound features sharpen up.</a:t>
            </a:r>
          </a:p>
          <a:p>
            <a:pPr marL="228600" indent="-228600">
              <a:buFont typeface="+mj-lt"/>
              <a:buAutoNum type="arabicPeriod"/>
            </a:pPr>
            <a:r>
              <a:rPr lang="en-US" baseline="0" dirty="0" smtClean="0"/>
              <a:t>What happens if He-3 impurity level is increased?</a:t>
            </a: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14</a:t>
            </a:fld>
            <a:endParaRPr lang="en-US"/>
          </a:p>
        </p:txBody>
      </p:sp>
    </p:spTree>
    <p:extLst>
      <p:ext uri="{BB962C8B-B14F-4D97-AF65-F5344CB8AC3E}">
        <p14:creationId xmlns:p14="http://schemas.microsoft.com/office/powerpoint/2010/main" val="3840478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Added abut 20 ppm</a:t>
            </a:r>
            <a:r>
              <a:rPr lang="en-US" baseline="0" dirty="0" smtClean="0"/>
              <a:t> of He-3 impurity.  Grew a sample as usual and then annealed at 1.5 K for 24 hours.</a:t>
            </a:r>
          </a:p>
          <a:p>
            <a:pPr marL="228600" indent="-228600">
              <a:buFont typeface="+mj-lt"/>
              <a:buAutoNum type="arabicPeriod"/>
            </a:pPr>
            <a:r>
              <a:rPr lang="en-US" baseline="0" dirty="0" smtClean="0"/>
              <a:t>Note that the shift in TO frequency is decreased from the high purity sample.</a:t>
            </a:r>
          </a:p>
          <a:p>
            <a:pPr marL="228600" indent="-228600">
              <a:buFont typeface="+mj-lt"/>
              <a:buAutoNum type="arabicPeriod"/>
            </a:pPr>
            <a:r>
              <a:rPr lang="en-US" baseline="0" dirty="0" smtClean="0"/>
              <a:t>The center of TO effect has shifted to higher temperature near 140 </a:t>
            </a:r>
            <a:r>
              <a:rPr lang="en-US" baseline="0" dirty="0" err="1" smtClean="0"/>
              <a:t>mK</a:t>
            </a:r>
            <a:r>
              <a:rPr lang="en-US" baseline="0" dirty="0" smtClean="0"/>
              <a:t> as seen by the dissipation peak.</a:t>
            </a:r>
          </a:p>
          <a:p>
            <a:pPr marL="228600" indent="-228600">
              <a:buFont typeface="+mj-lt"/>
              <a:buAutoNum type="arabicPeriod"/>
            </a:pPr>
            <a:r>
              <a:rPr lang="en-US" baseline="0" dirty="0" smtClean="0"/>
              <a:t>Note that the features in the ultrasound are sharp and also shift by about the same amount.  </a:t>
            </a:r>
          </a:p>
          <a:p>
            <a:pPr marL="228600" indent="-228600">
              <a:buFont typeface="+mj-lt"/>
              <a:buAutoNum type="arabicPeriod"/>
            </a:pPr>
            <a:r>
              <a:rPr lang="en-US" baseline="0" dirty="0" smtClean="0"/>
              <a:t>The low temperature features in TO and ultrasound track each other.</a:t>
            </a:r>
          </a:p>
          <a:p>
            <a:pPr marL="228600" indent="-228600">
              <a:buFont typeface="+mj-lt"/>
              <a:buAutoNum type="arabicPeriod"/>
            </a:pPr>
            <a:r>
              <a:rPr lang="en-US" baseline="0" dirty="0" smtClean="0"/>
              <a:t>It would be difficult to explain the sharp features in ultrasound with dislocation line motion theory.</a:t>
            </a:r>
          </a:p>
          <a:p>
            <a:pPr marL="228600" indent="-228600">
              <a:buFont typeface="+mj-lt"/>
              <a:buAutoNum type="arabicPeriod"/>
            </a:pPr>
            <a:r>
              <a:rPr lang="en-US" baseline="0" dirty="0" smtClean="0"/>
              <a:t>These remind those anomalies found the John </a:t>
            </a:r>
            <a:r>
              <a:rPr lang="en-US" baseline="0" dirty="0" err="1" smtClean="0"/>
              <a:t>Goodkind</a:t>
            </a:r>
            <a:r>
              <a:rPr lang="en-US" baseline="0" dirty="0" smtClean="0"/>
              <a:t> some 15 years ago.  They were interpreted as some phase transition taking place.  We’ll still have to see if we are seeing the same effect.</a:t>
            </a:r>
          </a:p>
          <a:p>
            <a:pPr marL="228600" indent="-228600">
              <a:buFont typeface="+mj-lt"/>
              <a:buAutoNum type="arabicPeriod"/>
            </a:pPr>
            <a:endParaRPr lang="en-US" baseline="0" dirty="0" smtClean="0"/>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15</a:t>
            </a:fld>
            <a:endParaRPr lang="en-US"/>
          </a:p>
        </p:txBody>
      </p:sp>
    </p:spTree>
    <p:extLst>
      <p:ext uri="{BB962C8B-B14F-4D97-AF65-F5344CB8AC3E}">
        <p14:creationId xmlns:p14="http://schemas.microsoft.com/office/powerpoint/2010/main" val="1290284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16</a:t>
            </a:fld>
            <a:endParaRPr lang="en-US"/>
          </a:p>
        </p:txBody>
      </p:sp>
    </p:spTree>
    <p:extLst>
      <p:ext uri="{BB962C8B-B14F-4D97-AF65-F5344CB8AC3E}">
        <p14:creationId xmlns:p14="http://schemas.microsoft.com/office/powerpoint/2010/main" val="399995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955" indent="-230955">
              <a:buAutoNum type="arabicPeriod"/>
            </a:pPr>
            <a:r>
              <a:rPr kumimoji="1" lang="en-US" altLang="ja-JP" dirty="0" smtClean="0"/>
              <a:t>The most spectacular</a:t>
            </a:r>
            <a:r>
              <a:rPr kumimoji="1" lang="en-US" altLang="ja-JP" baseline="0" dirty="0" smtClean="0"/>
              <a:t> property of </a:t>
            </a:r>
            <a:r>
              <a:rPr kumimoji="1" lang="en-US" altLang="ja-JP" baseline="0" dirty="0" err="1" smtClean="0"/>
              <a:t>superfluids</a:t>
            </a:r>
            <a:r>
              <a:rPr kumimoji="1" lang="en-US" altLang="ja-JP" baseline="0" dirty="0" smtClean="0"/>
              <a:t> is the persistent current.  </a:t>
            </a:r>
          </a:p>
          <a:p>
            <a:pPr marL="230955" indent="-230955">
              <a:buAutoNum type="arabicPeriod"/>
            </a:pPr>
            <a:r>
              <a:rPr kumimoji="1" lang="en-US" altLang="ja-JP" baseline="0" dirty="0" smtClean="0"/>
              <a:t>John </a:t>
            </a:r>
            <a:r>
              <a:rPr kumimoji="1" lang="en-US" altLang="ja-JP" baseline="0" dirty="0" err="1" smtClean="0"/>
              <a:t>Reppy</a:t>
            </a:r>
            <a:r>
              <a:rPr kumimoji="1" lang="en-US" altLang="ja-JP" baseline="0" dirty="0" smtClean="0"/>
              <a:t> did the pioneering work on measuring the properties of persistent current in superfluid He-4.</a:t>
            </a:r>
          </a:p>
          <a:p>
            <a:pPr marL="230955" indent="-230955">
              <a:buAutoNum type="arabicPeriod"/>
            </a:pPr>
            <a:r>
              <a:rPr kumimoji="1" lang="en-US" altLang="ja-JP" baseline="0" dirty="0" smtClean="0"/>
              <a:t>Persistent current is created in this torus and therefore a persistent angular momentum.  </a:t>
            </a:r>
          </a:p>
          <a:p>
            <a:pPr marL="230955" indent="-230955">
              <a:buAutoNum type="arabicPeriod"/>
            </a:pPr>
            <a:r>
              <a:rPr kumimoji="1" lang="en-US" altLang="ja-JP" baseline="0" dirty="0" smtClean="0"/>
              <a:t>Rotating the system around this axis induces a torque around this horizontal axis and this changes the capacitance between the torus and the fixed electrode.</a:t>
            </a:r>
          </a:p>
          <a:p>
            <a:pPr marL="230955" indent="-230955">
              <a:buAutoNum type="arabicPeriod"/>
            </a:pPr>
            <a:r>
              <a:rPr kumimoji="1" lang="en-US" altLang="ja-JP" baseline="0" dirty="0" smtClean="0"/>
              <a:t>Precision measurements could be made for the first time and the system was used to study critical velocity near lambda point and </a:t>
            </a:r>
            <a:r>
              <a:rPr kumimoji="1" lang="en-US" altLang="ja-JP" baseline="0" dirty="0" err="1" smtClean="0"/>
              <a:t>loagarithm</a:t>
            </a:r>
            <a:r>
              <a:rPr kumimoji="1" lang="en-US" altLang="ja-JP" baseline="0" dirty="0" smtClean="0"/>
              <a:t> decays.</a:t>
            </a:r>
          </a:p>
          <a:p>
            <a:endParaRPr kumimoji="1" lang="ja-JP" alt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3</a:t>
            </a:fld>
            <a:endParaRPr lang="en-US"/>
          </a:p>
        </p:txBody>
      </p:sp>
    </p:spTree>
    <p:extLst>
      <p:ext uri="{BB962C8B-B14F-4D97-AF65-F5344CB8AC3E}">
        <p14:creationId xmlns:p14="http://schemas.microsoft.com/office/powerpoint/2010/main" val="1480770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955" indent="-230955">
              <a:buAutoNum type="arabicPeriod"/>
            </a:pPr>
            <a:r>
              <a:rPr kumimoji="1" lang="en-US" altLang="ja-JP" baseline="0" dirty="0" smtClean="0"/>
              <a:t>My contribution as a graduate student to the physics of persistent current is to study it by fourth sound.</a:t>
            </a:r>
          </a:p>
          <a:p>
            <a:pPr marL="230955" indent="-230955">
              <a:buAutoNum type="arabicPeriod"/>
            </a:pPr>
            <a:r>
              <a:rPr kumimoji="1" lang="en-US" altLang="ja-JP" baseline="0" dirty="0" smtClean="0"/>
              <a:t>The idea of late </a:t>
            </a:r>
            <a:r>
              <a:rPr kumimoji="1" lang="en-US" altLang="ja-JP" baseline="0" dirty="0" err="1" smtClean="0"/>
              <a:t>Izzy</a:t>
            </a:r>
            <a:r>
              <a:rPr kumimoji="1" lang="en-US" altLang="ja-JP" baseline="0" dirty="0" smtClean="0"/>
              <a:t> Rudnick was to measure the Doppler shift caused by persistent current and produces splitting of fourth sound.</a:t>
            </a:r>
          </a:p>
        </p:txBody>
      </p:sp>
      <p:sp>
        <p:nvSpPr>
          <p:cNvPr id="4" name="Slide Number Placeholder 3"/>
          <p:cNvSpPr>
            <a:spLocks noGrp="1"/>
          </p:cNvSpPr>
          <p:nvPr>
            <p:ph type="sldNum" sz="quarter" idx="10"/>
          </p:nvPr>
        </p:nvSpPr>
        <p:spPr/>
        <p:txBody>
          <a:bodyPr/>
          <a:lstStyle/>
          <a:p>
            <a:fld id="{0987AD7C-E17E-4154-88B9-50A500B50F67}" type="slidenum">
              <a:rPr lang="en-US" smtClean="0"/>
              <a:t>4</a:t>
            </a:fld>
            <a:endParaRPr lang="en-US"/>
          </a:p>
        </p:txBody>
      </p:sp>
    </p:spTree>
    <p:extLst>
      <p:ext uri="{BB962C8B-B14F-4D97-AF65-F5344CB8AC3E}">
        <p14:creationId xmlns:p14="http://schemas.microsoft.com/office/powerpoint/2010/main" val="1450354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955" indent="-230955">
              <a:buAutoNum type="arabicPeriod"/>
            </a:pPr>
            <a:r>
              <a:rPr kumimoji="1" lang="en-US" altLang="ja-JP" baseline="0" dirty="0" smtClean="0"/>
              <a:t>Next experiment I wish to discuss is John </a:t>
            </a:r>
            <a:r>
              <a:rPr kumimoji="1" lang="en-US" altLang="ja-JP" baseline="0" dirty="0" err="1" smtClean="0"/>
              <a:t>Reppy’s</a:t>
            </a:r>
            <a:r>
              <a:rPr kumimoji="1" lang="en-US" altLang="ja-JP" baseline="0" dirty="0" smtClean="0"/>
              <a:t> experiment on the </a:t>
            </a:r>
            <a:r>
              <a:rPr kumimoji="1" lang="en-US" altLang="ja-JP" baseline="0" dirty="0" err="1" smtClean="0"/>
              <a:t>superfluidity</a:t>
            </a:r>
            <a:r>
              <a:rPr kumimoji="1" lang="en-US" altLang="ja-JP" baseline="0" dirty="0" smtClean="0"/>
              <a:t> of He-3. </a:t>
            </a:r>
          </a:p>
          <a:p>
            <a:pPr marL="230955" indent="-230955">
              <a:buAutoNum type="arabicPeriod"/>
            </a:pPr>
            <a:r>
              <a:rPr kumimoji="1" lang="en-US" altLang="ja-JP" baseline="0" dirty="0" smtClean="0"/>
              <a:t>I mentioned fourth sound already, but it propagates only if the working fluid is a superfluid.</a:t>
            </a:r>
          </a:p>
          <a:p>
            <a:pPr marL="230955" indent="-230955">
              <a:buAutoNum type="arabicPeriod"/>
            </a:pPr>
            <a:r>
              <a:rPr kumimoji="1" lang="en-US" altLang="ja-JP" baseline="0" dirty="0" smtClean="0"/>
              <a:t>If fourth sound propagates, the fluid under study is a superfluid.</a:t>
            </a:r>
          </a:p>
          <a:p>
            <a:pPr marL="230955" indent="-230955">
              <a:buAutoNum type="arabicPeriod"/>
            </a:pPr>
            <a:r>
              <a:rPr kumimoji="1" lang="en-US" altLang="ja-JP" baseline="0" smtClean="0"/>
              <a:t>Detected </a:t>
            </a:r>
            <a:endParaRPr kumimoji="1" lang="ja-JP" altLang="en-US"/>
          </a:p>
        </p:txBody>
      </p:sp>
      <p:sp>
        <p:nvSpPr>
          <p:cNvPr id="4" name="Slide Number Placeholder 3"/>
          <p:cNvSpPr>
            <a:spLocks noGrp="1"/>
          </p:cNvSpPr>
          <p:nvPr>
            <p:ph type="sldNum" sz="quarter" idx="10"/>
          </p:nvPr>
        </p:nvSpPr>
        <p:spPr/>
        <p:txBody>
          <a:bodyPr/>
          <a:lstStyle/>
          <a:p>
            <a:fld id="{0987AD7C-E17E-4154-88B9-50A500B50F67}" type="slidenum">
              <a:rPr lang="en-US" smtClean="0"/>
              <a:t>5</a:t>
            </a:fld>
            <a:endParaRPr lang="en-US"/>
          </a:p>
        </p:txBody>
      </p:sp>
    </p:spTree>
    <p:extLst>
      <p:ext uri="{BB962C8B-B14F-4D97-AF65-F5344CB8AC3E}">
        <p14:creationId xmlns:p14="http://schemas.microsoft.com/office/powerpoint/2010/main" val="1888293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955" indent="-230955">
              <a:buAutoNum type="arabicPeriod"/>
            </a:pPr>
            <a:r>
              <a:rPr lang="en-US" dirty="0" smtClean="0"/>
              <a:t>20</a:t>
            </a:r>
            <a:r>
              <a:rPr lang="en-US" baseline="0" dirty="0" smtClean="0"/>
              <a:t> odd some years later, </a:t>
            </a:r>
            <a:r>
              <a:rPr lang="en-US" baseline="0" dirty="0" err="1" smtClean="0"/>
              <a:t>Eunsung</a:t>
            </a:r>
            <a:r>
              <a:rPr lang="en-US" baseline="0" dirty="0" smtClean="0"/>
              <a:t> Kim and </a:t>
            </a:r>
            <a:r>
              <a:rPr lang="en-US" baseline="0" dirty="0" err="1" smtClean="0"/>
              <a:t>Mose</a:t>
            </a:r>
            <a:r>
              <a:rPr lang="en-US" baseline="0" dirty="0" smtClean="0"/>
              <a:t> Chan discovered that bulk solid He-4 did show the decoupling effect in their torsional oscillator experiments.</a:t>
            </a:r>
          </a:p>
          <a:p>
            <a:pPr marL="230955" indent="-230955">
              <a:buAutoNum type="arabicPeriod"/>
            </a:pPr>
            <a:r>
              <a:rPr lang="en-US" baseline="0" dirty="0" smtClean="0"/>
              <a:t>Some of you may have read in Physics Today that supersolidity is slipping away.  That article dealt mainly with solid He-4 in </a:t>
            </a:r>
            <a:r>
              <a:rPr lang="en-US" baseline="0" dirty="0" err="1" smtClean="0"/>
              <a:t>nano</a:t>
            </a:r>
            <a:r>
              <a:rPr lang="en-US" baseline="0" dirty="0" smtClean="0"/>
              <a:t>-porous </a:t>
            </a:r>
            <a:r>
              <a:rPr lang="en-US" baseline="0" dirty="0" err="1" smtClean="0"/>
              <a:t>Vycore</a:t>
            </a:r>
            <a:r>
              <a:rPr lang="en-US" baseline="0" dirty="0" smtClean="0"/>
              <a:t> material.  I guess Moses will be discussing this on Monday.</a:t>
            </a:r>
          </a:p>
          <a:p>
            <a:pPr marL="230955" indent="-230955">
              <a:buAutoNum type="arabicPeriod"/>
            </a:pPr>
            <a:r>
              <a:rPr lang="en-US" baseline="0" dirty="0" smtClean="0"/>
              <a:t>Decoupling between bulk solid He-4 and torsional oscillator body was reported in this paper.</a:t>
            </a:r>
          </a:p>
          <a:p>
            <a:pPr marL="230955" indent="-230955">
              <a:buAutoNum type="arabicPeriod"/>
            </a:pPr>
            <a:r>
              <a:rPr lang="en-US" baseline="0" dirty="0" smtClean="0"/>
              <a:t>Origin of this observation has not yet been clarified to my knowledge.</a:t>
            </a: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8</a:t>
            </a:fld>
            <a:endParaRPr lang="en-US"/>
          </a:p>
        </p:txBody>
      </p:sp>
    </p:spTree>
    <p:extLst>
      <p:ext uri="{BB962C8B-B14F-4D97-AF65-F5344CB8AC3E}">
        <p14:creationId xmlns:p14="http://schemas.microsoft.com/office/powerpoint/2010/main" val="3228358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Is there another experiment that can show supersolidity?</a:t>
            </a:r>
          </a:p>
          <a:p>
            <a:r>
              <a:rPr lang="en-US" dirty="0" smtClean="0"/>
              <a:t>2</a:t>
            </a:r>
            <a:r>
              <a:rPr lang="en-US" baseline="0" dirty="0" smtClean="0"/>
              <a:t> Just as with liquid He-3, our first thought was to search for fourth sound propagation which would occur only in a superfluid.</a:t>
            </a:r>
          </a:p>
          <a:p>
            <a:r>
              <a:rPr lang="en-US" baseline="0" dirty="0" smtClean="0"/>
              <a:t>3 This viewgraph shows a schematic of our experiment.  The idea was to apply a pulse of heat on one end of the sample and to see if a fourth sound like propagation occurs in the temperature range where TO indicated mechanical decoupling.</a:t>
            </a:r>
          </a:p>
          <a:p>
            <a:pPr marL="230955" indent="-230955">
              <a:buAutoNum type="arabicPeriod" startAt="4"/>
            </a:pPr>
            <a:r>
              <a:rPr lang="en-US" baseline="0" dirty="0" smtClean="0"/>
              <a:t>No obvious fourth-sound like signal could be detected.</a:t>
            </a:r>
          </a:p>
          <a:p>
            <a:pPr marL="230955" indent="-230955">
              <a:buAutoNum type="arabicPeriod" startAt="4"/>
            </a:pPr>
            <a:r>
              <a:rPr lang="en-US" baseline="0" dirty="0" smtClean="0"/>
              <a:t>Perhaps this was due to insufficient sensitivity of the bolometer we used.</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9</a:t>
            </a:fld>
            <a:endParaRPr lang="en-US"/>
          </a:p>
        </p:txBody>
      </p:sp>
    </p:spTree>
    <p:extLst>
      <p:ext uri="{BB962C8B-B14F-4D97-AF65-F5344CB8AC3E}">
        <p14:creationId xmlns:p14="http://schemas.microsoft.com/office/powerpoint/2010/main" val="3293946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955" indent="-230955">
              <a:buAutoNum type="arabicPeriod"/>
            </a:pPr>
            <a:r>
              <a:rPr lang="en-US" baseline="0" dirty="0" smtClean="0"/>
              <a:t>In the meantime, John uncovered an important aspect of this </a:t>
            </a:r>
            <a:r>
              <a:rPr lang="en-US" baseline="0" dirty="0" err="1" smtClean="0"/>
              <a:t>supersoldity</a:t>
            </a:r>
            <a:r>
              <a:rPr lang="en-US" baseline="0" dirty="0" smtClean="0"/>
              <a:t>.</a:t>
            </a:r>
          </a:p>
          <a:p>
            <a:pPr marL="230955" indent="-230955">
              <a:buAutoNum type="arabicPeriod"/>
            </a:pPr>
            <a:r>
              <a:rPr lang="en-US" baseline="0" dirty="0" smtClean="0"/>
              <a:t>Frequency shift observed in the TO experiments can be strongly affected by annealing of the sample.</a:t>
            </a:r>
          </a:p>
          <a:p>
            <a:pPr marL="230955" indent="-230955">
              <a:buAutoNum type="arabicPeriod"/>
            </a:pPr>
            <a:r>
              <a:rPr lang="en-US" baseline="0" dirty="0" smtClean="0"/>
              <a:t>This experiment was important in showing that some defects in the sample might be important in the observation of supersolidity.</a:t>
            </a: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10</a:t>
            </a:fld>
            <a:endParaRPr lang="en-US"/>
          </a:p>
        </p:txBody>
      </p:sp>
    </p:spTree>
    <p:extLst>
      <p:ext uri="{BB962C8B-B14F-4D97-AF65-F5344CB8AC3E}">
        <p14:creationId xmlns:p14="http://schemas.microsoft.com/office/powerpoint/2010/main" val="4107284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955" indent="-230955">
              <a:buFont typeface="+mj-lt"/>
              <a:buAutoNum type="arabicPeriod"/>
            </a:pPr>
            <a:r>
              <a:rPr lang="en-US" dirty="0" smtClean="0"/>
              <a:t>We were</a:t>
            </a:r>
            <a:r>
              <a:rPr lang="en-US" baseline="0" dirty="0" smtClean="0"/>
              <a:t> motivated by the </a:t>
            </a:r>
            <a:r>
              <a:rPr lang="en-US" dirty="0" err="1" smtClean="0"/>
              <a:t>Rittner</a:t>
            </a:r>
            <a:r>
              <a:rPr lang="en-US" baseline="0" dirty="0" err="1" smtClean="0"/>
              <a:t>-Reppy</a:t>
            </a:r>
            <a:r>
              <a:rPr lang="en-US" baseline="0" dirty="0" smtClean="0"/>
              <a:t> work to look for correlation between defects in the sample and TO.</a:t>
            </a:r>
          </a:p>
          <a:p>
            <a:pPr marL="230955" indent="-230955">
              <a:buFont typeface="+mj-lt"/>
              <a:buAutoNum type="arabicPeriod"/>
            </a:pPr>
            <a:r>
              <a:rPr lang="en-US" baseline="0" dirty="0" smtClean="0"/>
              <a:t>Important defects in </a:t>
            </a:r>
            <a:r>
              <a:rPr lang="en-US" baseline="0" dirty="0" err="1" smtClean="0"/>
              <a:t>hcp</a:t>
            </a:r>
            <a:r>
              <a:rPr lang="en-US" baseline="0" dirty="0" smtClean="0"/>
              <a:t> solid He-4 are dislocation lines.</a:t>
            </a:r>
          </a:p>
          <a:p>
            <a:pPr marL="230955" indent="-230955">
              <a:buFont typeface="+mj-lt"/>
              <a:buAutoNum type="arabicPeriod"/>
            </a:pPr>
            <a:r>
              <a:rPr lang="en-US" baseline="0" dirty="0" smtClean="0"/>
              <a:t>Edge dislocation lines can be visualized as an extra plane of atoms wedge between perfect crystal planes.</a:t>
            </a:r>
          </a:p>
          <a:p>
            <a:pPr marL="230955" indent="-230955">
              <a:buFont typeface="+mj-lt"/>
              <a:buAutoNum type="arabicPeriod"/>
            </a:pPr>
            <a:r>
              <a:rPr lang="en-US" baseline="0" dirty="0" smtClean="0"/>
              <a:t>Dislocation line here runs into the paper within the so-called slip plane.</a:t>
            </a:r>
          </a:p>
          <a:p>
            <a:pPr marL="230955" indent="-230955">
              <a:buFont typeface="+mj-lt"/>
              <a:buAutoNum type="arabicPeriod"/>
            </a:pPr>
            <a:r>
              <a:rPr lang="en-US" baseline="0" dirty="0" smtClean="0"/>
              <a:t>It is called slip-plane because of the ease with which the lines move in the plane.</a:t>
            </a:r>
          </a:p>
          <a:p>
            <a:pPr marL="230955" indent="-230955">
              <a:buFont typeface="+mj-lt"/>
              <a:buAutoNum type="arabicPeriod"/>
            </a:pPr>
            <a:r>
              <a:rPr lang="en-US" baseline="0" dirty="0" smtClean="0"/>
              <a:t>The dislocation lines are not totally free to move.  They are pinned at “network nodes” where dislocation lines intersect.</a:t>
            </a:r>
          </a:p>
          <a:p>
            <a:pPr marL="230955" indent="-230955">
              <a:buFont typeface="+mj-lt"/>
              <a:buAutoNum type="arabicPeriod"/>
            </a:pPr>
            <a:r>
              <a:rPr lang="en-US" baseline="0" dirty="0" smtClean="0"/>
              <a:t>The distance between the nodes is of the order of microns.</a:t>
            </a:r>
          </a:p>
          <a:p>
            <a:pPr marL="230955" indent="-230955">
              <a:buFont typeface="+mj-lt"/>
              <a:buAutoNum type="arabicPeriod"/>
            </a:pPr>
            <a:r>
              <a:rPr lang="en-US" baseline="0" dirty="0" smtClean="0"/>
              <a:t>It turns out ultrasound is sensitive to the dislocation lines since its wavelength is close to the dislocation lengths.</a:t>
            </a:r>
          </a:p>
          <a:p>
            <a:pPr marL="230955" indent="-230955">
              <a:buFont typeface="+mj-lt"/>
              <a:buAutoNum type="arabicPeriod"/>
            </a:pPr>
            <a:r>
              <a:rPr lang="en-US" baseline="0" dirty="0" err="1" smtClean="0"/>
              <a:t>Granato-Lucke</a:t>
            </a:r>
            <a:r>
              <a:rPr lang="en-US" baseline="0" dirty="0" smtClean="0"/>
              <a:t> theory was developed to see how the dislocation line motion interacts with ultrasound propagation.</a:t>
            </a:r>
          </a:p>
          <a:p>
            <a:pPr marL="230955" indent="-230955">
              <a:buFont typeface="+mj-lt"/>
              <a:buAutoNum type="arabicPeriod"/>
            </a:pPr>
            <a:r>
              <a:rPr lang="en-US" baseline="0" dirty="0" smtClean="0"/>
              <a:t>The presence of dislocation lines affect both the propagation velocity and attenuation.</a:t>
            </a:r>
          </a:p>
          <a:p>
            <a:pPr marL="230955" indent="-230955">
              <a:buFont typeface="+mj-lt"/>
              <a:buAutoNum type="arabicPeriod"/>
            </a:pPr>
            <a:endParaRPr lang="en-US" baseline="0" dirty="0" smtClean="0"/>
          </a:p>
          <a:p>
            <a:pPr marL="230955" indent="-230955">
              <a:buFont typeface="+mj-lt"/>
              <a:buAutoNum type="arabicPeriod"/>
            </a:pP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11</a:t>
            </a:fld>
            <a:endParaRPr lang="en-US"/>
          </a:p>
        </p:txBody>
      </p:sp>
    </p:spTree>
    <p:extLst>
      <p:ext uri="{BB962C8B-B14F-4D97-AF65-F5344CB8AC3E}">
        <p14:creationId xmlns:p14="http://schemas.microsoft.com/office/powerpoint/2010/main" val="2509513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0955" indent="-230955">
              <a:buFont typeface="+mj-lt"/>
              <a:buAutoNum type="arabicPeriod"/>
            </a:pPr>
            <a:r>
              <a:rPr lang="en-US" dirty="0" smtClean="0"/>
              <a:t>Build an experimental cell to measure both the ultrasound and TO simultaneously</a:t>
            </a:r>
            <a:r>
              <a:rPr lang="en-US" baseline="0" dirty="0" smtClean="0"/>
              <a:t> as shown here.</a:t>
            </a:r>
          </a:p>
          <a:p>
            <a:pPr marL="230955" indent="-230955">
              <a:buFont typeface="+mj-lt"/>
              <a:buAutoNum type="arabicPeriod"/>
            </a:pPr>
            <a:r>
              <a:rPr lang="en-US" baseline="0" dirty="0" smtClean="0"/>
              <a:t>Torsion rod is here and the sample chamber is cylindrical.  The torsion frequency is 1 kHz.</a:t>
            </a:r>
          </a:p>
          <a:p>
            <a:pPr marL="230955" indent="-230955">
              <a:buFont typeface="+mj-lt"/>
              <a:buAutoNum type="arabicPeriod"/>
            </a:pPr>
            <a:r>
              <a:rPr lang="en-US" baseline="0" dirty="0" smtClean="0"/>
              <a:t>The sample chamber is fitted with a pair of quartz transducers tune to 10 </a:t>
            </a:r>
            <a:r>
              <a:rPr lang="en-US" baseline="0" dirty="0" err="1" smtClean="0"/>
              <a:t>MHz.</a:t>
            </a:r>
            <a:endParaRPr lang="en-US" baseline="0" dirty="0" smtClean="0"/>
          </a:p>
          <a:p>
            <a:pPr marL="230955" indent="-230955">
              <a:buFont typeface="+mj-lt"/>
              <a:buAutoNum type="arabicPeriod"/>
            </a:pPr>
            <a:r>
              <a:rPr lang="en-US" baseline="0" dirty="0" smtClean="0"/>
              <a:t>We track both TO response and ultrasound propagation </a:t>
            </a:r>
            <a:r>
              <a:rPr lang="en-US" baseline="0" dirty="0" err="1" smtClean="0"/>
              <a:t>simultaneouly</a:t>
            </a:r>
            <a:r>
              <a:rPr lang="en-US" baseline="0" dirty="0" smtClean="0"/>
              <a:t>.</a:t>
            </a:r>
          </a:p>
          <a:p>
            <a:pPr marL="230955" indent="-230955">
              <a:buFont typeface="+mj-lt"/>
              <a:buAutoNum type="arabicPeriod"/>
            </a:pPr>
            <a:endParaRPr lang="en-US" dirty="0"/>
          </a:p>
        </p:txBody>
      </p:sp>
      <p:sp>
        <p:nvSpPr>
          <p:cNvPr id="4" name="Slide Number Placeholder 3"/>
          <p:cNvSpPr>
            <a:spLocks noGrp="1"/>
          </p:cNvSpPr>
          <p:nvPr>
            <p:ph type="sldNum" sz="quarter" idx="10"/>
          </p:nvPr>
        </p:nvSpPr>
        <p:spPr/>
        <p:txBody>
          <a:bodyPr/>
          <a:lstStyle/>
          <a:p>
            <a:fld id="{0987AD7C-E17E-4154-88B9-50A500B50F67}" type="slidenum">
              <a:rPr lang="en-US" smtClean="0"/>
              <a:t>12</a:t>
            </a:fld>
            <a:endParaRPr lang="en-US"/>
          </a:p>
        </p:txBody>
      </p:sp>
    </p:spTree>
    <p:extLst>
      <p:ext uri="{BB962C8B-B14F-4D97-AF65-F5344CB8AC3E}">
        <p14:creationId xmlns:p14="http://schemas.microsoft.com/office/powerpoint/2010/main" val="2697075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37E554-3838-4484-9B66-933D9072E670}" type="datetimeFigureOut">
              <a:rPr lang="en-US" smtClean="0"/>
              <a:t>12/15/12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2134112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7E554-3838-4484-9B66-933D9072E670}" type="datetimeFigureOut">
              <a:rPr lang="en-US" smtClean="0"/>
              <a:t>12/15/12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583784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7E554-3838-4484-9B66-933D9072E670}" type="datetimeFigureOut">
              <a:rPr lang="en-US" smtClean="0"/>
              <a:t>12/15/12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46045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7E554-3838-4484-9B66-933D9072E670}" type="datetimeFigureOut">
              <a:rPr lang="en-US" smtClean="0"/>
              <a:t>12/15/12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61010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37E554-3838-4484-9B66-933D9072E670}" type="datetimeFigureOut">
              <a:rPr lang="en-US" smtClean="0"/>
              <a:t>12/15/12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1405920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37E554-3838-4484-9B66-933D9072E670}" type="datetimeFigureOut">
              <a:rPr lang="en-US" smtClean="0"/>
              <a:t>12/15/12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400740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37E554-3838-4484-9B66-933D9072E670}" type="datetimeFigureOut">
              <a:rPr lang="en-US" smtClean="0"/>
              <a:t>12/15/12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245018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37E554-3838-4484-9B66-933D9072E670}" type="datetimeFigureOut">
              <a:rPr lang="en-US" smtClean="0"/>
              <a:t>12/15/12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34815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37E554-3838-4484-9B66-933D9072E670}" type="datetimeFigureOut">
              <a:rPr lang="en-US" smtClean="0"/>
              <a:t>12/15/12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1339332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37E554-3838-4484-9B66-933D9072E670}" type="datetimeFigureOut">
              <a:rPr lang="en-US" smtClean="0"/>
              <a:t>12/15/12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2459923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37E554-3838-4484-9B66-933D9072E670}" type="datetimeFigureOut">
              <a:rPr lang="en-US" smtClean="0"/>
              <a:t>12/15/12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432892-FCDB-487D-8009-4A17B2033220}" type="slidenum">
              <a:rPr lang="en-US" smtClean="0"/>
              <a:t>‹#›</a:t>
            </a:fld>
            <a:endParaRPr lang="en-US"/>
          </a:p>
        </p:txBody>
      </p:sp>
    </p:spTree>
    <p:extLst>
      <p:ext uri="{BB962C8B-B14F-4D97-AF65-F5344CB8AC3E}">
        <p14:creationId xmlns:p14="http://schemas.microsoft.com/office/powerpoint/2010/main" val="209142243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37E554-3838-4484-9B66-933D9072E670}" type="datetimeFigureOut">
              <a:rPr lang="en-US" smtClean="0"/>
              <a:t>12/15/12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432892-FCDB-487D-8009-4A17B2033220}" type="slidenum">
              <a:rPr lang="en-US" smtClean="0"/>
              <a:t>‹#›</a:t>
            </a:fld>
            <a:endParaRPr lang="en-US"/>
          </a:p>
        </p:txBody>
      </p:sp>
    </p:spTree>
    <p:extLst>
      <p:ext uri="{BB962C8B-B14F-4D97-AF65-F5344CB8AC3E}">
        <p14:creationId xmlns:p14="http://schemas.microsoft.com/office/powerpoint/2010/main" val="2163025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p:spPr>
        <p:txBody>
          <a:bodyPr/>
          <a:lstStyle/>
          <a:p>
            <a:r>
              <a:rPr lang="en-US" dirty="0" smtClean="0"/>
              <a:t>Honoring accomplishments of John </a:t>
            </a:r>
            <a:r>
              <a:rPr lang="en-US" dirty="0" err="1" smtClean="0"/>
              <a:t>Reppy</a:t>
            </a:r>
            <a:endParaRPr lang="en-US" dirty="0"/>
          </a:p>
        </p:txBody>
      </p:sp>
      <p:sp>
        <p:nvSpPr>
          <p:cNvPr id="3" name="Subtitle 2"/>
          <p:cNvSpPr>
            <a:spLocks noGrp="1"/>
          </p:cNvSpPr>
          <p:nvPr>
            <p:ph type="subTitle" idx="1"/>
          </p:nvPr>
        </p:nvSpPr>
        <p:spPr>
          <a:xfrm>
            <a:off x="838200" y="2895600"/>
            <a:ext cx="7239000" cy="2362200"/>
          </a:xfrm>
        </p:spPr>
        <p:txBody>
          <a:bodyPr>
            <a:normAutofit fontScale="92500" lnSpcReduction="20000"/>
          </a:bodyPr>
          <a:lstStyle/>
          <a:p>
            <a:r>
              <a:rPr lang="en-US" dirty="0" err="1" smtClean="0">
                <a:solidFill>
                  <a:schemeClr val="tx1"/>
                </a:solidFill>
              </a:rPr>
              <a:t>Superfluids</a:t>
            </a:r>
            <a:r>
              <a:rPr lang="en-US" dirty="0" smtClean="0">
                <a:solidFill>
                  <a:schemeClr val="tx1"/>
                </a:solidFill>
              </a:rPr>
              <a:t> and </a:t>
            </a:r>
            <a:r>
              <a:rPr lang="en-US" dirty="0" err="1" smtClean="0">
                <a:solidFill>
                  <a:schemeClr val="tx1"/>
                </a:solidFill>
              </a:rPr>
              <a:t>Supersolids</a:t>
            </a:r>
            <a:r>
              <a:rPr lang="en-US" dirty="0" smtClean="0">
                <a:solidFill>
                  <a:schemeClr val="tx1"/>
                </a:solidFill>
              </a:rPr>
              <a:t> (or not)</a:t>
            </a:r>
          </a:p>
          <a:p>
            <a:r>
              <a:rPr lang="en-US" dirty="0" smtClean="0">
                <a:solidFill>
                  <a:schemeClr val="tx1"/>
                </a:solidFill>
              </a:rPr>
              <a:t> </a:t>
            </a:r>
          </a:p>
          <a:p>
            <a:r>
              <a:rPr lang="en-US" dirty="0" smtClean="0">
                <a:solidFill>
                  <a:schemeClr val="tx1"/>
                </a:solidFill>
              </a:rPr>
              <a:t>Harry Kojima</a:t>
            </a:r>
          </a:p>
          <a:p>
            <a:r>
              <a:rPr lang="en-US" dirty="0" smtClean="0">
                <a:solidFill>
                  <a:schemeClr val="tx1"/>
                </a:solidFill>
              </a:rPr>
              <a:t>Rutgers </a:t>
            </a:r>
          </a:p>
          <a:p>
            <a:r>
              <a:rPr lang="en-US" dirty="0" smtClean="0">
                <a:solidFill>
                  <a:schemeClr val="tx1"/>
                </a:solidFill>
              </a:rPr>
              <a:t>December 2012</a:t>
            </a:r>
          </a:p>
          <a:p>
            <a:endParaRPr lang="en-US" dirty="0" smtClean="0"/>
          </a:p>
        </p:txBody>
      </p:sp>
    </p:spTree>
    <p:extLst>
      <p:ext uri="{BB962C8B-B14F-4D97-AF65-F5344CB8AC3E}">
        <p14:creationId xmlns:p14="http://schemas.microsoft.com/office/powerpoint/2010/main" val="3936740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Material </a:t>
            </a:r>
            <a:r>
              <a:rPr lang="en-US" sz="4000" dirty="0"/>
              <a:t>P</a:t>
            </a:r>
            <a:r>
              <a:rPr lang="en-US" sz="4000" dirty="0" smtClean="0"/>
              <a:t>hysics of “Supersolidity”</a:t>
            </a:r>
            <a:r>
              <a:rPr lang="en-US" dirty="0" smtClean="0"/>
              <a:t/>
            </a:r>
            <a:br>
              <a:rPr lang="en-US" dirty="0" smtClean="0"/>
            </a:br>
            <a:r>
              <a:rPr lang="en-US" sz="3600" dirty="0" smtClean="0"/>
              <a:t>– annealing –</a:t>
            </a:r>
            <a:endParaRPr lang="en-US" sz="3600" dirty="0"/>
          </a:p>
        </p:txBody>
      </p:sp>
      <p:sp>
        <p:nvSpPr>
          <p:cNvPr id="3" name="Content Placeholder 2"/>
          <p:cNvSpPr>
            <a:spLocks noGrp="1"/>
          </p:cNvSpPr>
          <p:nvPr>
            <p:ph idx="1"/>
          </p:nvPr>
        </p:nvSpPr>
        <p:spPr>
          <a:xfrm>
            <a:off x="380999" y="1524000"/>
            <a:ext cx="8243887" cy="381000"/>
          </a:xfrm>
        </p:spPr>
        <p:txBody>
          <a:bodyPr>
            <a:normAutofit lnSpcReduction="10000"/>
          </a:bodyPr>
          <a:lstStyle/>
          <a:p>
            <a:pPr marL="0" indent="0">
              <a:buNone/>
            </a:pPr>
            <a:r>
              <a:rPr lang="en-US" sz="2000" dirty="0" smtClean="0"/>
              <a:t>ASC </a:t>
            </a:r>
            <a:r>
              <a:rPr lang="en-US" sz="2000" dirty="0" err="1" smtClean="0"/>
              <a:t>Rittner</a:t>
            </a:r>
            <a:r>
              <a:rPr lang="en-US" sz="2000" dirty="0" smtClean="0"/>
              <a:t> and JD </a:t>
            </a:r>
            <a:r>
              <a:rPr lang="en-US" sz="2000" dirty="0" err="1" smtClean="0"/>
              <a:t>Reppy</a:t>
            </a:r>
            <a:r>
              <a:rPr lang="en-US" sz="2000" dirty="0" smtClean="0"/>
              <a:t>, Phys. Rev. </a:t>
            </a:r>
            <a:r>
              <a:rPr lang="en-US" sz="2000" dirty="0" err="1" smtClean="0"/>
              <a:t>Lett</a:t>
            </a:r>
            <a:r>
              <a:rPr lang="en-US" sz="2000" dirty="0" smtClean="0"/>
              <a:t>. 97, 165301(2006).</a:t>
            </a:r>
            <a:endParaRPr lang="en-US" sz="20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09800"/>
            <a:ext cx="3690202"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7402" y="2209800"/>
            <a:ext cx="491163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7200" y="5943600"/>
            <a:ext cx="8469854" cy="646331"/>
          </a:xfrm>
          <a:prstGeom prst="rect">
            <a:avLst/>
          </a:prstGeom>
          <a:noFill/>
        </p:spPr>
        <p:txBody>
          <a:bodyPr wrap="square" rtlCol="0">
            <a:spAutoFit/>
          </a:bodyPr>
          <a:lstStyle/>
          <a:p>
            <a:r>
              <a:rPr lang="en-US" dirty="0" smtClean="0"/>
              <a:t>Annealing effect is seen in many experiments but not in all.</a:t>
            </a:r>
          </a:p>
          <a:p>
            <a:r>
              <a:rPr lang="en-US" dirty="0" smtClean="0"/>
              <a:t>Results: sample defects and disorder are important.  This motivated our next experiment. </a:t>
            </a:r>
            <a:endParaRPr lang="en-US" dirty="0"/>
          </a:p>
        </p:txBody>
      </p:sp>
    </p:spTree>
    <p:extLst>
      <p:ext uri="{BB962C8B-B14F-4D97-AF65-F5344CB8AC3E}">
        <p14:creationId xmlns:p14="http://schemas.microsoft.com/office/powerpoint/2010/main" val="408149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92162"/>
          </a:xfrm>
        </p:spPr>
        <p:txBody>
          <a:bodyPr>
            <a:noAutofit/>
          </a:bodyPr>
          <a:lstStyle/>
          <a:p>
            <a:r>
              <a:rPr lang="en-US" sz="3600" dirty="0" smtClean="0"/>
              <a:t>Combine Torsional Oscillator with Ultrasound</a:t>
            </a:r>
            <a:endParaRPr lang="en-US" sz="3600" dirty="0"/>
          </a:p>
        </p:txBody>
      </p:sp>
      <p:sp>
        <p:nvSpPr>
          <p:cNvPr id="3" name="Content Placeholder 2"/>
          <p:cNvSpPr>
            <a:spLocks noGrp="1"/>
          </p:cNvSpPr>
          <p:nvPr>
            <p:ph idx="1"/>
          </p:nvPr>
        </p:nvSpPr>
        <p:spPr>
          <a:xfrm>
            <a:off x="152400" y="1143000"/>
            <a:ext cx="8763000" cy="2133600"/>
          </a:xfrm>
        </p:spPr>
        <p:txBody>
          <a:bodyPr/>
          <a:lstStyle/>
          <a:p>
            <a:r>
              <a:rPr lang="en-US" sz="2400" dirty="0" smtClean="0"/>
              <a:t>Motivated by </a:t>
            </a:r>
            <a:r>
              <a:rPr lang="en-US" sz="2400" dirty="0" err="1" smtClean="0"/>
              <a:t>Rittner&amp;Reppy</a:t>
            </a:r>
            <a:r>
              <a:rPr lang="en-US" sz="2400" dirty="0"/>
              <a:t> </a:t>
            </a:r>
            <a:r>
              <a:rPr lang="en-US" sz="2400" dirty="0" smtClean="0"/>
              <a:t>result on the importance of defects and disorder</a:t>
            </a:r>
          </a:p>
          <a:p>
            <a:r>
              <a:rPr lang="en-US" sz="2400" dirty="0" smtClean="0"/>
              <a:t>Important defect in </a:t>
            </a:r>
            <a:r>
              <a:rPr lang="en-US" sz="2400" dirty="0" err="1" smtClean="0"/>
              <a:t>hcp</a:t>
            </a:r>
            <a:r>
              <a:rPr lang="en-US" sz="2400" dirty="0" smtClean="0"/>
              <a:t> solid </a:t>
            </a:r>
            <a:r>
              <a:rPr lang="en-US" sz="2400" baseline="30000" dirty="0" smtClean="0"/>
              <a:t>4</a:t>
            </a:r>
            <a:r>
              <a:rPr lang="en-US" sz="2400" dirty="0" smtClean="0"/>
              <a:t>He: dislocation lines.  Role of dislocation lines in supersolidity as seen by TO??</a:t>
            </a:r>
          </a:p>
          <a:p>
            <a:r>
              <a:rPr lang="en-US" sz="2400" dirty="0" smtClean="0"/>
              <a:t>Edge dislocation line</a:t>
            </a:r>
            <a:endParaRPr lang="en-US" sz="2400" dirty="0"/>
          </a:p>
        </p:txBody>
      </p:sp>
      <p:pic>
        <p:nvPicPr>
          <p:cNvPr id="3074" name="Picture 2" descr="C:\Users\kojima7\Documents\Supersolid\images\edge disloc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9902" y="3276599"/>
            <a:ext cx="2786062" cy="279670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H="1" flipV="1">
            <a:off x="2552700" y="4636849"/>
            <a:ext cx="114300" cy="381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257300" y="4648200"/>
            <a:ext cx="31242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2400" y="4463534"/>
            <a:ext cx="1143000" cy="369332"/>
          </a:xfrm>
          <a:prstGeom prst="rect">
            <a:avLst/>
          </a:prstGeom>
          <a:noFill/>
        </p:spPr>
        <p:txBody>
          <a:bodyPr wrap="square" rtlCol="0">
            <a:spAutoFit/>
          </a:bodyPr>
          <a:lstStyle/>
          <a:p>
            <a:r>
              <a:rPr lang="en-US" dirty="0" smtClean="0"/>
              <a:t>slip plane</a:t>
            </a:r>
            <a:endParaRPr lang="en-US" dirty="0"/>
          </a:p>
        </p:txBody>
      </p:sp>
      <p:sp>
        <p:nvSpPr>
          <p:cNvPr id="12" name="TextBox 11"/>
          <p:cNvSpPr txBox="1"/>
          <p:nvPr/>
        </p:nvSpPr>
        <p:spPr>
          <a:xfrm>
            <a:off x="4695825" y="3962400"/>
            <a:ext cx="4267200" cy="2862322"/>
          </a:xfrm>
          <a:prstGeom prst="rect">
            <a:avLst/>
          </a:prstGeom>
          <a:noFill/>
        </p:spPr>
        <p:txBody>
          <a:bodyPr wrap="square" rtlCol="0">
            <a:spAutoFit/>
          </a:bodyPr>
          <a:lstStyle/>
          <a:p>
            <a:pPr marL="285750" indent="-285750">
              <a:buFont typeface="Arial" pitchFamily="34" charset="0"/>
              <a:buChar char="•"/>
            </a:pPr>
            <a:r>
              <a:rPr lang="en-US" dirty="0" smtClean="0"/>
              <a:t>Dislocation lines are pinned at network nodes and by impurities</a:t>
            </a:r>
          </a:p>
          <a:p>
            <a:pPr marL="285750" indent="-285750">
              <a:buFont typeface="Arial" pitchFamily="34" charset="0"/>
              <a:buChar char="•"/>
            </a:pPr>
            <a:r>
              <a:rPr lang="en-US" dirty="0" smtClean="0"/>
              <a:t>Lines act like stretched strings (</a:t>
            </a:r>
            <a:r>
              <a:rPr lang="en-US" dirty="0" err="1" smtClean="0"/>
              <a:t>Granato-Lucke</a:t>
            </a:r>
            <a:r>
              <a:rPr lang="en-US" dirty="0" smtClean="0"/>
              <a:t> theory)</a:t>
            </a:r>
          </a:p>
          <a:p>
            <a:pPr marL="285750" indent="-285750">
              <a:buFont typeface="Arial" pitchFamily="34" charset="0"/>
              <a:buChar char="•"/>
            </a:pPr>
            <a:r>
              <a:rPr lang="en-US" dirty="0" smtClean="0"/>
              <a:t>Sound propagation interact with the strings – ultrasound range to match</a:t>
            </a:r>
          </a:p>
          <a:p>
            <a:pPr marL="285750" indent="-285750">
              <a:buFont typeface="Arial" pitchFamily="34" charset="0"/>
              <a:buChar char="•"/>
            </a:pPr>
            <a:r>
              <a:rPr lang="en-US" dirty="0" smtClean="0"/>
              <a:t>Both propagation velocity and attenuation are affected. </a:t>
            </a:r>
          </a:p>
          <a:p>
            <a:pPr marL="285750" indent="-285750">
              <a:buFont typeface="Arial" pitchFamily="34" charset="0"/>
              <a:buChar char="•"/>
            </a:pPr>
            <a:r>
              <a:rPr lang="en-US" dirty="0" smtClean="0"/>
              <a:t>Search for correlation between ultrasound and TO effect.</a:t>
            </a:r>
            <a:endParaRPr lang="en-US" dirty="0"/>
          </a:p>
        </p:txBody>
      </p:sp>
    </p:spTree>
    <p:extLst>
      <p:ext uri="{BB962C8B-B14F-4D97-AF65-F5344CB8AC3E}">
        <p14:creationId xmlns:p14="http://schemas.microsoft.com/office/powerpoint/2010/main" val="3382713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sz="3600" dirty="0" smtClean="0"/>
              <a:t>Simultaneous ultrasound and torsional oscillation</a:t>
            </a:r>
            <a:r>
              <a:rPr lang="en-US" dirty="0" smtClean="0"/>
              <a:t/>
            </a:r>
            <a:br>
              <a:rPr lang="en-US" dirty="0" smtClean="0"/>
            </a:br>
            <a:r>
              <a:rPr lang="en-US" sz="3600" dirty="0" smtClean="0"/>
              <a:t>– </a:t>
            </a:r>
            <a:r>
              <a:rPr lang="en-US" sz="3600" dirty="0"/>
              <a:t>e</a:t>
            </a:r>
            <a:r>
              <a:rPr lang="en-US" sz="3600" dirty="0" smtClean="0"/>
              <a:t>xperimental set up –</a:t>
            </a:r>
            <a:endParaRPr lang="en-US" sz="3600" dirty="0"/>
          </a:p>
        </p:txBody>
      </p:sp>
      <p:pic>
        <p:nvPicPr>
          <p:cNvPr id="4098" name="Picture 2" descr="C:\Users\kojima7\Documents\Supersolid\Meetings\QFS2012 Lancaster\QFS2012 poster\to_ultrasound_cell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1752600"/>
            <a:ext cx="3151187" cy="476757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09800" y="3124200"/>
            <a:ext cx="1219200" cy="30480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t>
            </a:r>
            <a:r>
              <a:rPr lang="en-US" dirty="0" smtClean="0">
                <a:solidFill>
                  <a:schemeClr val="tx1"/>
                </a:solidFill>
              </a:rPr>
              <a:t>orsion rod</a:t>
            </a:r>
            <a:endParaRPr lang="en-US" dirty="0">
              <a:solidFill>
                <a:schemeClr val="tx1"/>
              </a:solidFill>
            </a:endParaRPr>
          </a:p>
        </p:txBody>
      </p:sp>
      <p:sp>
        <p:nvSpPr>
          <p:cNvPr id="7" name="Rectangle 6"/>
          <p:cNvSpPr/>
          <p:nvPr/>
        </p:nvSpPr>
        <p:spPr>
          <a:xfrm>
            <a:off x="304800" y="5181600"/>
            <a:ext cx="2895600" cy="30480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10 MHz quartz transducers</a:t>
            </a:r>
            <a:endParaRPr lang="en-US" dirty="0">
              <a:solidFill>
                <a:schemeClr val="tx1"/>
              </a:solidFill>
            </a:endParaRPr>
          </a:p>
        </p:txBody>
      </p:sp>
      <p:sp>
        <p:nvSpPr>
          <p:cNvPr id="8" name="Rectangle 7"/>
          <p:cNvSpPr/>
          <p:nvPr/>
        </p:nvSpPr>
        <p:spPr>
          <a:xfrm>
            <a:off x="5410200" y="4800600"/>
            <a:ext cx="1981200" cy="30480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a:t>
            </a:r>
            <a:r>
              <a:rPr lang="en-US" dirty="0" smtClean="0">
                <a:solidFill>
                  <a:schemeClr val="tx1"/>
                </a:solidFill>
              </a:rPr>
              <a:t>ample chamber</a:t>
            </a:r>
            <a:endParaRPr lang="en-US" dirty="0">
              <a:solidFill>
                <a:schemeClr val="tx1"/>
              </a:solidFill>
            </a:endParaRPr>
          </a:p>
        </p:txBody>
      </p:sp>
      <p:sp>
        <p:nvSpPr>
          <p:cNvPr id="9" name="Rectangle 8"/>
          <p:cNvSpPr/>
          <p:nvPr/>
        </p:nvSpPr>
        <p:spPr>
          <a:xfrm>
            <a:off x="5667375" y="3105150"/>
            <a:ext cx="2362200" cy="533400"/>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Mounting flange to dilution refrigerator</a:t>
            </a:r>
            <a:endParaRPr lang="en-US" dirty="0">
              <a:solidFill>
                <a:schemeClr val="tx1"/>
              </a:solidFill>
            </a:endParaRPr>
          </a:p>
        </p:txBody>
      </p:sp>
    </p:spTree>
    <p:extLst>
      <p:ext uri="{BB962C8B-B14F-4D97-AF65-F5344CB8AC3E}">
        <p14:creationId xmlns:p14="http://schemas.microsoft.com/office/powerpoint/2010/main" val="2208387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a:bodyPr>
          <a:lstStyle/>
          <a:p>
            <a:r>
              <a:rPr lang="en-US" sz="2700" dirty="0" smtClean="0">
                <a:solidFill>
                  <a:prstClr val="black"/>
                </a:solidFill>
              </a:rPr>
              <a:t>nom. high purity </a:t>
            </a:r>
            <a:r>
              <a:rPr lang="en-US" sz="2700" baseline="30000" dirty="0" smtClean="0">
                <a:solidFill>
                  <a:prstClr val="black"/>
                </a:solidFill>
              </a:rPr>
              <a:t>4</a:t>
            </a:r>
            <a:r>
              <a:rPr lang="en-US" sz="2700" dirty="0" smtClean="0">
                <a:solidFill>
                  <a:prstClr val="black"/>
                </a:solidFill>
              </a:rPr>
              <a:t>He with 0.3 ppm </a:t>
            </a:r>
            <a:r>
              <a:rPr lang="en-US" sz="2700" baseline="30000" dirty="0" smtClean="0">
                <a:solidFill>
                  <a:prstClr val="black"/>
                </a:solidFill>
              </a:rPr>
              <a:t>3</a:t>
            </a:r>
            <a:r>
              <a:rPr lang="en-US" sz="2700" dirty="0" smtClean="0">
                <a:solidFill>
                  <a:prstClr val="black"/>
                </a:solidFill>
              </a:rPr>
              <a:t>He impurity </a:t>
            </a:r>
            <a:endParaRPr lang="en-US" sz="27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100" y="959320"/>
            <a:ext cx="6858000" cy="6007331"/>
          </a:xfrm>
          <a:prstGeom prst="rect">
            <a:avLst/>
          </a:prstGeom>
        </p:spPr>
      </p:pic>
      <p:sp>
        <p:nvSpPr>
          <p:cNvPr id="5" name="Freeform 4"/>
          <p:cNvSpPr/>
          <p:nvPr/>
        </p:nvSpPr>
        <p:spPr>
          <a:xfrm>
            <a:off x="4459290" y="1463040"/>
            <a:ext cx="2083750" cy="228600"/>
          </a:xfrm>
          <a:custGeom>
            <a:avLst/>
            <a:gdLst>
              <a:gd name="connsiteX0" fmla="*/ 950 w 2083750"/>
              <a:gd name="connsiteY0" fmla="*/ 15240 h 228600"/>
              <a:gd name="connsiteX1" fmla="*/ 26350 w 2083750"/>
              <a:gd name="connsiteY1" fmla="*/ 10160 h 228600"/>
              <a:gd name="connsiteX2" fmla="*/ 56830 w 2083750"/>
              <a:gd name="connsiteY2" fmla="*/ 0 h 228600"/>
              <a:gd name="connsiteX3" fmla="*/ 300670 w 2083750"/>
              <a:gd name="connsiteY3" fmla="*/ 10160 h 228600"/>
              <a:gd name="connsiteX4" fmla="*/ 351470 w 2083750"/>
              <a:gd name="connsiteY4" fmla="*/ 15240 h 228600"/>
              <a:gd name="connsiteX5" fmla="*/ 381950 w 2083750"/>
              <a:gd name="connsiteY5" fmla="*/ 20320 h 228600"/>
              <a:gd name="connsiteX6" fmla="*/ 422590 w 2083750"/>
              <a:gd name="connsiteY6" fmla="*/ 25400 h 228600"/>
              <a:gd name="connsiteX7" fmla="*/ 590230 w 2083750"/>
              <a:gd name="connsiteY7" fmla="*/ 20320 h 228600"/>
              <a:gd name="connsiteX8" fmla="*/ 615630 w 2083750"/>
              <a:gd name="connsiteY8" fmla="*/ 15240 h 228600"/>
              <a:gd name="connsiteX9" fmla="*/ 681670 w 2083750"/>
              <a:gd name="connsiteY9" fmla="*/ 10160 h 228600"/>
              <a:gd name="connsiteX10" fmla="*/ 707070 w 2083750"/>
              <a:gd name="connsiteY10" fmla="*/ 5080 h 228600"/>
              <a:gd name="connsiteX11" fmla="*/ 798510 w 2083750"/>
              <a:gd name="connsiteY11" fmla="*/ 15240 h 228600"/>
              <a:gd name="connsiteX12" fmla="*/ 828990 w 2083750"/>
              <a:gd name="connsiteY12" fmla="*/ 25400 h 228600"/>
              <a:gd name="connsiteX13" fmla="*/ 844230 w 2083750"/>
              <a:gd name="connsiteY13" fmla="*/ 30480 h 228600"/>
              <a:gd name="connsiteX14" fmla="*/ 900110 w 2083750"/>
              <a:gd name="connsiteY14" fmla="*/ 40640 h 228600"/>
              <a:gd name="connsiteX15" fmla="*/ 925510 w 2083750"/>
              <a:gd name="connsiteY15" fmla="*/ 45720 h 228600"/>
              <a:gd name="connsiteX16" fmla="*/ 1336990 w 2083750"/>
              <a:gd name="connsiteY16" fmla="*/ 55880 h 228600"/>
              <a:gd name="connsiteX17" fmla="*/ 1438590 w 2083750"/>
              <a:gd name="connsiteY17" fmla="*/ 60960 h 228600"/>
              <a:gd name="connsiteX18" fmla="*/ 1479230 w 2083750"/>
              <a:gd name="connsiteY18" fmla="*/ 66040 h 228600"/>
              <a:gd name="connsiteX19" fmla="*/ 1570670 w 2083750"/>
              <a:gd name="connsiteY19" fmla="*/ 71120 h 228600"/>
              <a:gd name="connsiteX20" fmla="*/ 1682430 w 2083750"/>
              <a:gd name="connsiteY20" fmla="*/ 81280 h 228600"/>
              <a:gd name="connsiteX21" fmla="*/ 1804350 w 2083750"/>
              <a:gd name="connsiteY21" fmla="*/ 91440 h 228600"/>
              <a:gd name="connsiteX22" fmla="*/ 2038030 w 2083750"/>
              <a:gd name="connsiteY22" fmla="*/ 96520 h 228600"/>
              <a:gd name="connsiteX23" fmla="*/ 2068510 w 2083750"/>
              <a:gd name="connsiteY23" fmla="*/ 111760 h 228600"/>
              <a:gd name="connsiteX24" fmla="*/ 2083750 w 2083750"/>
              <a:gd name="connsiteY24" fmla="*/ 121920 h 228600"/>
              <a:gd name="connsiteX25" fmla="*/ 2078670 w 2083750"/>
              <a:gd name="connsiteY25" fmla="*/ 152400 h 228600"/>
              <a:gd name="connsiteX26" fmla="*/ 2043110 w 2083750"/>
              <a:gd name="connsiteY26" fmla="*/ 193040 h 228600"/>
              <a:gd name="connsiteX27" fmla="*/ 2027870 w 2083750"/>
              <a:gd name="connsiteY27" fmla="*/ 198120 h 228600"/>
              <a:gd name="connsiteX28" fmla="*/ 2012630 w 2083750"/>
              <a:gd name="connsiteY28" fmla="*/ 208280 h 228600"/>
              <a:gd name="connsiteX29" fmla="*/ 1997390 w 2083750"/>
              <a:gd name="connsiteY29" fmla="*/ 213360 h 228600"/>
              <a:gd name="connsiteX30" fmla="*/ 1982150 w 2083750"/>
              <a:gd name="connsiteY30" fmla="*/ 223520 h 228600"/>
              <a:gd name="connsiteX31" fmla="*/ 1946590 w 2083750"/>
              <a:gd name="connsiteY31" fmla="*/ 228600 h 228600"/>
              <a:gd name="connsiteX32" fmla="*/ 1677350 w 2083750"/>
              <a:gd name="connsiteY32" fmla="*/ 223520 h 228600"/>
              <a:gd name="connsiteX33" fmla="*/ 1560510 w 2083750"/>
              <a:gd name="connsiteY33" fmla="*/ 208280 h 228600"/>
              <a:gd name="connsiteX34" fmla="*/ 1530030 w 2083750"/>
              <a:gd name="connsiteY34" fmla="*/ 203200 h 228600"/>
              <a:gd name="connsiteX35" fmla="*/ 1403030 w 2083750"/>
              <a:gd name="connsiteY35" fmla="*/ 193040 h 228600"/>
              <a:gd name="connsiteX36" fmla="*/ 1057590 w 2083750"/>
              <a:gd name="connsiteY36" fmla="*/ 182880 h 228600"/>
              <a:gd name="connsiteX37" fmla="*/ 834070 w 2083750"/>
              <a:gd name="connsiteY37" fmla="*/ 167640 h 228600"/>
              <a:gd name="connsiteX38" fmla="*/ 641030 w 2083750"/>
              <a:gd name="connsiteY38" fmla="*/ 157480 h 228600"/>
              <a:gd name="connsiteX39" fmla="*/ 595310 w 2083750"/>
              <a:gd name="connsiteY39" fmla="*/ 152400 h 228600"/>
              <a:gd name="connsiteX40" fmla="*/ 544510 w 2083750"/>
              <a:gd name="connsiteY40" fmla="*/ 142240 h 228600"/>
              <a:gd name="connsiteX41" fmla="*/ 524190 w 2083750"/>
              <a:gd name="connsiteY41" fmla="*/ 137160 h 228600"/>
              <a:gd name="connsiteX42" fmla="*/ 478470 w 2083750"/>
              <a:gd name="connsiteY42" fmla="*/ 132080 h 228600"/>
              <a:gd name="connsiteX43" fmla="*/ 453070 w 2083750"/>
              <a:gd name="connsiteY43" fmla="*/ 127000 h 228600"/>
              <a:gd name="connsiteX44" fmla="*/ 412430 w 2083750"/>
              <a:gd name="connsiteY44" fmla="*/ 121920 h 228600"/>
              <a:gd name="connsiteX45" fmla="*/ 376870 w 2083750"/>
              <a:gd name="connsiteY45" fmla="*/ 111760 h 228600"/>
              <a:gd name="connsiteX46" fmla="*/ 320990 w 2083750"/>
              <a:gd name="connsiteY46" fmla="*/ 106680 h 228600"/>
              <a:gd name="connsiteX47" fmla="*/ 249870 w 2083750"/>
              <a:gd name="connsiteY47" fmla="*/ 96520 h 228600"/>
              <a:gd name="connsiteX48" fmla="*/ 188910 w 2083750"/>
              <a:gd name="connsiteY48" fmla="*/ 86360 h 228600"/>
              <a:gd name="connsiteX49" fmla="*/ 51750 w 2083750"/>
              <a:gd name="connsiteY49" fmla="*/ 81280 h 228600"/>
              <a:gd name="connsiteX50" fmla="*/ 21270 w 2083750"/>
              <a:gd name="connsiteY50" fmla="*/ 71120 h 228600"/>
              <a:gd name="connsiteX51" fmla="*/ 16190 w 2083750"/>
              <a:gd name="connsiteY51" fmla="*/ 55880 h 228600"/>
              <a:gd name="connsiteX52" fmla="*/ 6030 w 2083750"/>
              <a:gd name="connsiteY52" fmla="*/ 40640 h 228600"/>
              <a:gd name="connsiteX53" fmla="*/ 950 w 2083750"/>
              <a:gd name="connsiteY53" fmla="*/ 1524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083750" h="228600">
                <a:moveTo>
                  <a:pt x="950" y="15240"/>
                </a:moveTo>
                <a:cubicBezTo>
                  <a:pt x="4337" y="10160"/>
                  <a:pt x="18020" y="12432"/>
                  <a:pt x="26350" y="10160"/>
                </a:cubicBezTo>
                <a:cubicBezTo>
                  <a:pt x="36682" y="7342"/>
                  <a:pt x="56830" y="0"/>
                  <a:pt x="56830" y="0"/>
                </a:cubicBezTo>
                <a:cubicBezTo>
                  <a:pt x="184515" y="3755"/>
                  <a:pt x="200484" y="1811"/>
                  <a:pt x="300670" y="10160"/>
                </a:cubicBezTo>
                <a:cubicBezTo>
                  <a:pt x="317629" y="11573"/>
                  <a:pt x="334584" y="13129"/>
                  <a:pt x="351470" y="15240"/>
                </a:cubicBezTo>
                <a:cubicBezTo>
                  <a:pt x="361691" y="16518"/>
                  <a:pt x="371753" y="18863"/>
                  <a:pt x="381950" y="20320"/>
                </a:cubicBezTo>
                <a:cubicBezTo>
                  <a:pt x="395465" y="22251"/>
                  <a:pt x="409043" y="23707"/>
                  <a:pt x="422590" y="25400"/>
                </a:cubicBezTo>
                <a:cubicBezTo>
                  <a:pt x="478470" y="23707"/>
                  <a:pt x="534402" y="23258"/>
                  <a:pt x="590230" y="20320"/>
                </a:cubicBezTo>
                <a:cubicBezTo>
                  <a:pt x="598852" y="19866"/>
                  <a:pt x="607048" y="16194"/>
                  <a:pt x="615630" y="15240"/>
                </a:cubicBezTo>
                <a:cubicBezTo>
                  <a:pt x="637573" y="12802"/>
                  <a:pt x="659657" y="11853"/>
                  <a:pt x="681670" y="10160"/>
                </a:cubicBezTo>
                <a:cubicBezTo>
                  <a:pt x="690137" y="8467"/>
                  <a:pt x="698436" y="5080"/>
                  <a:pt x="707070" y="5080"/>
                </a:cubicBezTo>
                <a:cubicBezTo>
                  <a:pt x="721168" y="5080"/>
                  <a:pt x="776774" y="9806"/>
                  <a:pt x="798510" y="15240"/>
                </a:cubicBezTo>
                <a:cubicBezTo>
                  <a:pt x="808900" y="17837"/>
                  <a:pt x="818830" y="22013"/>
                  <a:pt x="828990" y="25400"/>
                </a:cubicBezTo>
                <a:cubicBezTo>
                  <a:pt x="834070" y="27093"/>
                  <a:pt x="839035" y="29181"/>
                  <a:pt x="844230" y="30480"/>
                </a:cubicBezTo>
                <a:cubicBezTo>
                  <a:pt x="883242" y="40233"/>
                  <a:pt x="845504" y="31539"/>
                  <a:pt x="900110" y="40640"/>
                </a:cubicBezTo>
                <a:cubicBezTo>
                  <a:pt x="908627" y="42059"/>
                  <a:pt x="916890" y="45227"/>
                  <a:pt x="925510" y="45720"/>
                </a:cubicBezTo>
                <a:cubicBezTo>
                  <a:pt x="1012806" y="50708"/>
                  <a:pt x="1284433" y="54849"/>
                  <a:pt x="1336990" y="55880"/>
                </a:cubicBezTo>
                <a:cubicBezTo>
                  <a:pt x="1370857" y="57573"/>
                  <a:pt x="1404767" y="58544"/>
                  <a:pt x="1438590" y="60960"/>
                </a:cubicBezTo>
                <a:cubicBezTo>
                  <a:pt x="1452207" y="61933"/>
                  <a:pt x="1465618" y="64993"/>
                  <a:pt x="1479230" y="66040"/>
                </a:cubicBezTo>
                <a:cubicBezTo>
                  <a:pt x="1509667" y="68381"/>
                  <a:pt x="1540190" y="69427"/>
                  <a:pt x="1570670" y="71120"/>
                </a:cubicBezTo>
                <a:cubicBezTo>
                  <a:pt x="1627135" y="82413"/>
                  <a:pt x="1578139" y="73831"/>
                  <a:pt x="1682430" y="81280"/>
                </a:cubicBezTo>
                <a:cubicBezTo>
                  <a:pt x="1718470" y="83854"/>
                  <a:pt x="1769037" y="90243"/>
                  <a:pt x="1804350" y="91440"/>
                </a:cubicBezTo>
                <a:cubicBezTo>
                  <a:pt x="1882217" y="94080"/>
                  <a:pt x="1960137" y="94827"/>
                  <a:pt x="2038030" y="96520"/>
                </a:cubicBezTo>
                <a:cubicBezTo>
                  <a:pt x="2081706" y="125637"/>
                  <a:pt x="2026446" y="90728"/>
                  <a:pt x="2068510" y="111760"/>
                </a:cubicBezTo>
                <a:cubicBezTo>
                  <a:pt x="2073971" y="114490"/>
                  <a:pt x="2078670" y="118533"/>
                  <a:pt x="2083750" y="121920"/>
                </a:cubicBezTo>
                <a:cubicBezTo>
                  <a:pt x="2082057" y="132080"/>
                  <a:pt x="2082632" y="142892"/>
                  <a:pt x="2078670" y="152400"/>
                </a:cubicBezTo>
                <a:cubicBezTo>
                  <a:pt x="2070649" y="171651"/>
                  <a:pt x="2060667" y="184261"/>
                  <a:pt x="2043110" y="193040"/>
                </a:cubicBezTo>
                <a:cubicBezTo>
                  <a:pt x="2038321" y="195435"/>
                  <a:pt x="2032659" y="195725"/>
                  <a:pt x="2027870" y="198120"/>
                </a:cubicBezTo>
                <a:cubicBezTo>
                  <a:pt x="2022409" y="200850"/>
                  <a:pt x="2018091" y="205550"/>
                  <a:pt x="2012630" y="208280"/>
                </a:cubicBezTo>
                <a:cubicBezTo>
                  <a:pt x="2007841" y="210675"/>
                  <a:pt x="2002179" y="210965"/>
                  <a:pt x="1997390" y="213360"/>
                </a:cubicBezTo>
                <a:cubicBezTo>
                  <a:pt x="1991929" y="216090"/>
                  <a:pt x="1987998" y="221766"/>
                  <a:pt x="1982150" y="223520"/>
                </a:cubicBezTo>
                <a:cubicBezTo>
                  <a:pt x="1970681" y="226961"/>
                  <a:pt x="1958443" y="226907"/>
                  <a:pt x="1946590" y="228600"/>
                </a:cubicBezTo>
                <a:cubicBezTo>
                  <a:pt x="1856843" y="226907"/>
                  <a:pt x="1767028" y="227419"/>
                  <a:pt x="1677350" y="223520"/>
                </a:cubicBezTo>
                <a:cubicBezTo>
                  <a:pt x="1667212" y="223079"/>
                  <a:pt x="1586692" y="212308"/>
                  <a:pt x="1560510" y="208280"/>
                </a:cubicBezTo>
                <a:cubicBezTo>
                  <a:pt x="1550330" y="206714"/>
                  <a:pt x="1540260" y="204403"/>
                  <a:pt x="1530030" y="203200"/>
                </a:cubicBezTo>
                <a:cubicBezTo>
                  <a:pt x="1503230" y="200047"/>
                  <a:pt x="1425776" y="194270"/>
                  <a:pt x="1403030" y="193040"/>
                </a:cubicBezTo>
                <a:cubicBezTo>
                  <a:pt x="1274161" y="186074"/>
                  <a:pt x="1199803" y="186040"/>
                  <a:pt x="1057590" y="182880"/>
                </a:cubicBezTo>
                <a:cubicBezTo>
                  <a:pt x="982547" y="177107"/>
                  <a:pt x="910073" y="171259"/>
                  <a:pt x="834070" y="167640"/>
                </a:cubicBezTo>
                <a:lnTo>
                  <a:pt x="641030" y="157480"/>
                </a:lnTo>
                <a:cubicBezTo>
                  <a:pt x="625741" y="156304"/>
                  <a:pt x="610550" y="154093"/>
                  <a:pt x="595310" y="152400"/>
                </a:cubicBezTo>
                <a:cubicBezTo>
                  <a:pt x="548112" y="140600"/>
                  <a:pt x="606788" y="154696"/>
                  <a:pt x="544510" y="142240"/>
                </a:cubicBezTo>
                <a:cubicBezTo>
                  <a:pt x="537664" y="140871"/>
                  <a:pt x="531091" y="138222"/>
                  <a:pt x="524190" y="137160"/>
                </a:cubicBezTo>
                <a:cubicBezTo>
                  <a:pt x="509035" y="134828"/>
                  <a:pt x="493650" y="134249"/>
                  <a:pt x="478470" y="132080"/>
                </a:cubicBezTo>
                <a:cubicBezTo>
                  <a:pt x="469922" y="130859"/>
                  <a:pt x="461604" y="128313"/>
                  <a:pt x="453070" y="127000"/>
                </a:cubicBezTo>
                <a:cubicBezTo>
                  <a:pt x="439577" y="124924"/>
                  <a:pt x="425977" y="123613"/>
                  <a:pt x="412430" y="121920"/>
                </a:cubicBezTo>
                <a:cubicBezTo>
                  <a:pt x="401982" y="118437"/>
                  <a:pt x="387501" y="113177"/>
                  <a:pt x="376870" y="111760"/>
                </a:cubicBezTo>
                <a:cubicBezTo>
                  <a:pt x="358331" y="109288"/>
                  <a:pt x="339617" y="108373"/>
                  <a:pt x="320990" y="106680"/>
                </a:cubicBezTo>
                <a:cubicBezTo>
                  <a:pt x="263567" y="95195"/>
                  <a:pt x="334339" y="108587"/>
                  <a:pt x="249870" y="96520"/>
                </a:cubicBezTo>
                <a:cubicBezTo>
                  <a:pt x="219279" y="92150"/>
                  <a:pt x="223934" y="88420"/>
                  <a:pt x="188910" y="86360"/>
                </a:cubicBezTo>
                <a:cubicBezTo>
                  <a:pt x="143238" y="83673"/>
                  <a:pt x="97470" y="82973"/>
                  <a:pt x="51750" y="81280"/>
                </a:cubicBezTo>
                <a:cubicBezTo>
                  <a:pt x="41590" y="77893"/>
                  <a:pt x="24657" y="81280"/>
                  <a:pt x="21270" y="71120"/>
                </a:cubicBezTo>
                <a:cubicBezTo>
                  <a:pt x="19577" y="66040"/>
                  <a:pt x="18585" y="60669"/>
                  <a:pt x="16190" y="55880"/>
                </a:cubicBezTo>
                <a:cubicBezTo>
                  <a:pt x="13460" y="50419"/>
                  <a:pt x="7707" y="46510"/>
                  <a:pt x="6030" y="40640"/>
                </a:cubicBezTo>
                <a:cubicBezTo>
                  <a:pt x="4169" y="34127"/>
                  <a:pt x="-2437" y="20320"/>
                  <a:pt x="950" y="1524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4815840" y="4191000"/>
            <a:ext cx="2819400" cy="678180"/>
          </a:xfrm>
          <a:custGeom>
            <a:avLst/>
            <a:gdLst>
              <a:gd name="connsiteX0" fmla="*/ 2819400 w 2819400"/>
              <a:gd name="connsiteY0" fmla="*/ 678180 h 678180"/>
              <a:gd name="connsiteX1" fmla="*/ 2705100 w 2819400"/>
              <a:gd name="connsiteY1" fmla="*/ 518160 h 678180"/>
              <a:gd name="connsiteX2" fmla="*/ 2575560 w 2819400"/>
              <a:gd name="connsiteY2" fmla="*/ 411480 h 678180"/>
              <a:gd name="connsiteX3" fmla="*/ 2438400 w 2819400"/>
              <a:gd name="connsiteY3" fmla="*/ 335280 h 678180"/>
              <a:gd name="connsiteX4" fmla="*/ 2293620 w 2819400"/>
              <a:gd name="connsiteY4" fmla="*/ 266700 h 678180"/>
              <a:gd name="connsiteX5" fmla="*/ 2103120 w 2819400"/>
              <a:gd name="connsiteY5" fmla="*/ 190500 h 678180"/>
              <a:gd name="connsiteX6" fmla="*/ 1714500 w 2819400"/>
              <a:gd name="connsiteY6" fmla="*/ 106680 h 678180"/>
              <a:gd name="connsiteX7" fmla="*/ 1264920 w 2819400"/>
              <a:gd name="connsiteY7" fmla="*/ 45720 h 678180"/>
              <a:gd name="connsiteX8" fmla="*/ 769620 w 2819400"/>
              <a:gd name="connsiteY8" fmla="*/ 7620 h 678180"/>
              <a:gd name="connsiteX9" fmla="*/ 0 w 2819400"/>
              <a:gd name="connsiteY9" fmla="*/ 0 h 678180"/>
              <a:gd name="connsiteX10" fmla="*/ 0 w 2819400"/>
              <a:gd name="connsiteY10" fmla="*/ 0 h 678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9400" h="678180">
                <a:moveTo>
                  <a:pt x="2819400" y="678180"/>
                </a:moveTo>
                <a:cubicBezTo>
                  <a:pt x="2782570" y="620395"/>
                  <a:pt x="2745740" y="562610"/>
                  <a:pt x="2705100" y="518160"/>
                </a:cubicBezTo>
                <a:cubicBezTo>
                  <a:pt x="2664460" y="473710"/>
                  <a:pt x="2620010" y="441960"/>
                  <a:pt x="2575560" y="411480"/>
                </a:cubicBezTo>
                <a:cubicBezTo>
                  <a:pt x="2531110" y="381000"/>
                  <a:pt x="2485390" y="359410"/>
                  <a:pt x="2438400" y="335280"/>
                </a:cubicBezTo>
                <a:cubicBezTo>
                  <a:pt x="2391410" y="311150"/>
                  <a:pt x="2349500" y="290830"/>
                  <a:pt x="2293620" y="266700"/>
                </a:cubicBezTo>
                <a:cubicBezTo>
                  <a:pt x="2237740" y="242570"/>
                  <a:pt x="2199640" y="217170"/>
                  <a:pt x="2103120" y="190500"/>
                </a:cubicBezTo>
                <a:cubicBezTo>
                  <a:pt x="2006600" y="163830"/>
                  <a:pt x="1854200" y="130810"/>
                  <a:pt x="1714500" y="106680"/>
                </a:cubicBezTo>
                <a:cubicBezTo>
                  <a:pt x="1574800" y="82550"/>
                  <a:pt x="1422400" y="62230"/>
                  <a:pt x="1264920" y="45720"/>
                </a:cubicBezTo>
                <a:cubicBezTo>
                  <a:pt x="1107440" y="29210"/>
                  <a:pt x="980440" y="15240"/>
                  <a:pt x="769620" y="7620"/>
                </a:cubicBezTo>
                <a:cubicBezTo>
                  <a:pt x="558800" y="0"/>
                  <a:pt x="0" y="0"/>
                  <a:pt x="0" y="0"/>
                </a:cubicBezTo>
                <a:lnTo>
                  <a:pt x="0" y="0"/>
                </a:lnTo>
              </a:path>
            </a:pathLst>
          </a:custGeom>
          <a:noFill/>
          <a:ln>
            <a:solidFill>
              <a:schemeClr val="tx2">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3682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prstClr val="black"/>
                </a:solidFill>
              </a:rPr>
              <a:t>Simultaneous ultrasound and torsional oscillation</a:t>
            </a:r>
            <a:r>
              <a:rPr lang="en-US" sz="4000" dirty="0">
                <a:solidFill>
                  <a:prstClr val="black"/>
                </a:solidFill>
              </a:rPr>
              <a:t/>
            </a:r>
            <a:br>
              <a:rPr lang="en-US" sz="4000" dirty="0">
                <a:solidFill>
                  <a:prstClr val="black"/>
                </a:solidFill>
              </a:rPr>
            </a:br>
            <a:r>
              <a:rPr lang="en-US" sz="3200" dirty="0">
                <a:solidFill>
                  <a:prstClr val="black"/>
                </a:solidFill>
              </a:rPr>
              <a:t>– </a:t>
            </a:r>
            <a:r>
              <a:rPr lang="en-US" sz="3200" dirty="0" smtClean="0">
                <a:solidFill>
                  <a:prstClr val="black"/>
                </a:solidFill>
              </a:rPr>
              <a:t>preliminary interpretations –</a:t>
            </a:r>
            <a:endParaRPr lang="en-US" dirty="0"/>
          </a:p>
        </p:txBody>
      </p:sp>
      <p:sp>
        <p:nvSpPr>
          <p:cNvPr id="3" name="Content Placeholder 2"/>
          <p:cNvSpPr>
            <a:spLocks noGrp="1"/>
          </p:cNvSpPr>
          <p:nvPr>
            <p:ph idx="1"/>
          </p:nvPr>
        </p:nvSpPr>
        <p:spPr/>
        <p:txBody>
          <a:bodyPr>
            <a:normAutofit/>
          </a:bodyPr>
          <a:lstStyle/>
          <a:p>
            <a:r>
              <a:rPr lang="en-US" sz="2400" dirty="0" smtClean="0"/>
              <a:t>High T (T &gt; 1 K)</a:t>
            </a:r>
          </a:p>
          <a:p>
            <a:pPr lvl="1">
              <a:buFont typeface="Courier New" pitchFamily="49" charset="0"/>
              <a:buChar char="o"/>
            </a:pPr>
            <a:r>
              <a:rPr lang="en-US" sz="2000" dirty="0" smtClean="0"/>
              <a:t>Ultrasound: phonon </a:t>
            </a:r>
            <a:r>
              <a:rPr lang="en-US" sz="2000" dirty="0" err="1" smtClean="0"/>
              <a:t>anharmonic</a:t>
            </a:r>
            <a:r>
              <a:rPr lang="en-US" sz="2000" dirty="0" smtClean="0"/>
              <a:t> effects</a:t>
            </a:r>
          </a:p>
          <a:p>
            <a:pPr lvl="1">
              <a:buFont typeface="Courier New" pitchFamily="49" charset="0"/>
              <a:buChar char="o"/>
            </a:pPr>
            <a:r>
              <a:rPr lang="en-US" sz="2000" dirty="0" smtClean="0"/>
              <a:t>TO: similar to other experiments</a:t>
            </a:r>
          </a:p>
          <a:p>
            <a:r>
              <a:rPr lang="en-US" sz="2400" dirty="0" smtClean="0"/>
              <a:t>Intermediate T (0.3 &lt; T &lt; 1 K)</a:t>
            </a:r>
          </a:p>
          <a:p>
            <a:pPr lvl="1">
              <a:buFont typeface="Courier New" pitchFamily="49" charset="0"/>
              <a:buChar char="o"/>
            </a:pPr>
            <a:r>
              <a:rPr lang="en-US" sz="2000" dirty="0" smtClean="0"/>
              <a:t>Ultrasound: effects of dislocations are expected to be important</a:t>
            </a:r>
          </a:p>
          <a:p>
            <a:r>
              <a:rPr lang="en-US" sz="2400" dirty="0" smtClean="0"/>
              <a:t>Low T (T &lt; 0.3 K)</a:t>
            </a:r>
          </a:p>
          <a:p>
            <a:pPr lvl="1">
              <a:buFont typeface="Courier New" pitchFamily="49" charset="0"/>
              <a:buChar char="o"/>
            </a:pPr>
            <a:r>
              <a:rPr lang="en-US" sz="2000" dirty="0" smtClean="0"/>
              <a:t>TO: increase in f – decoupling effect(?), peak in dissipation</a:t>
            </a:r>
          </a:p>
          <a:p>
            <a:pPr lvl="1">
              <a:buFont typeface="Courier New" pitchFamily="49" charset="0"/>
              <a:buChar char="o"/>
            </a:pPr>
            <a:r>
              <a:rPr lang="en-US" sz="2000" dirty="0" smtClean="0"/>
              <a:t>Ultrasound: corresponding changes</a:t>
            </a:r>
          </a:p>
          <a:p>
            <a:r>
              <a:rPr lang="en-US" sz="2400" dirty="0" smtClean="0"/>
              <a:t>Effects of annealing</a:t>
            </a:r>
          </a:p>
          <a:p>
            <a:r>
              <a:rPr lang="en-US" sz="2400" dirty="0" smtClean="0"/>
              <a:t>Effects of adding </a:t>
            </a:r>
            <a:r>
              <a:rPr lang="en-US" sz="2400" baseline="30000" dirty="0" smtClean="0"/>
              <a:t>3</a:t>
            </a:r>
            <a:r>
              <a:rPr lang="en-US" sz="2400" dirty="0" smtClean="0"/>
              <a:t>He impurity</a:t>
            </a:r>
            <a:endParaRPr lang="en-US" sz="2400" dirty="0"/>
          </a:p>
        </p:txBody>
      </p:sp>
    </p:spTree>
    <p:extLst>
      <p:ext uri="{BB962C8B-B14F-4D97-AF65-F5344CB8AC3E}">
        <p14:creationId xmlns:p14="http://schemas.microsoft.com/office/powerpoint/2010/main" val="959771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9"/>
            <a:ext cx="8153400" cy="487361"/>
          </a:xfrm>
        </p:spPr>
        <p:txBody>
          <a:bodyPr>
            <a:normAutofit fontScale="90000"/>
          </a:bodyPr>
          <a:lstStyle/>
          <a:p>
            <a:r>
              <a:rPr lang="en-US" sz="3200" dirty="0" smtClean="0"/>
              <a:t>sample with nom. 20 ppm </a:t>
            </a:r>
            <a:r>
              <a:rPr lang="en-US" sz="3200" baseline="30000" dirty="0" smtClean="0"/>
              <a:t>3</a:t>
            </a:r>
            <a:r>
              <a:rPr lang="en-US" sz="3200" dirty="0" smtClean="0"/>
              <a:t>He</a:t>
            </a:r>
            <a:br>
              <a:rPr lang="en-US" sz="3200" dirty="0" smtClean="0"/>
            </a:br>
            <a:r>
              <a:rPr lang="en-US" sz="3200" dirty="0" smtClean="0"/>
              <a:t>annealed at 1.55 K</a:t>
            </a:r>
            <a:endParaRPr lang="en-US" sz="3200" dirty="0"/>
          </a:p>
        </p:txBody>
      </p:sp>
      <p:grpSp>
        <p:nvGrpSpPr>
          <p:cNvPr id="9" name="Group 8"/>
          <p:cNvGrpSpPr/>
          <p:nvPr/>
        </p:nvGrpSpPr>
        <p:grpSpPr>
          <a:xfrm>
            <a:off x="1219200" y="914400"/>
            <a:ext cx="6858000" cy="5949639"/>
            <a:chOff x="1219200" y="914400"/>
            <a:chExt cx="6858000" cy="5949639"/>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914400"/>
              <a:ext cx="6858000" cy="5949639"/>
            </a:xfrm>
            <a:prstGeom prst="rect">
              <a:avLst/>
            </a:prstGeom>
          </p:spPr>
        </p:pic>
        <p:sp>
          <p:nvSpPr>
            <p:cNvPr id="6" name="Freeform 5"/>
            <p:cNvSpPr/>
            <p:nvPr/>
          </p:nvSpPr>
          <p:spPr>
            <a:xfrm>
              <a:off x="2141132" y="1197429"/>
              <a:ext cx="776239" cy="141514"/>
            </a:xfrm>
            <a:custGeom>
              <a:avLst/>
              <a:gdLst>
                <a:gd name="connsiteX0" fmla="*/ 36011 w 776239"/>
                <a:gd name="connsiteY0" fmla="*/ 21771 h 141514"/>
                <a:gd name="connsiteX1" fmla="*/ 460554 w 776239"/>
                <a:gd name="connsiteY1" fmla="*/ 10885 h 141514"/>
                <a:gd name="connsiteX2" fmla="*/ 514982 w 776239"/>
                <a:gd name="connsiteY2" fmla="*/ 0 h 141514"/>
                <a:gd name="connsiteX3" fmla="*/ 667382 w 776239"/>
                <a:gd name="connsiteY3" fmla="*/ 10885 h 141514"/>
                <a:gd name="connsiteX4" fmla="*/ 700039 w 776239"/>
                <a:gd name="connsiteY4" fmla="*/ 21771 h 141514"/>
                <a:gd name="connsiteX5" fmla="*/ 776239 w 776239"/>
                <a:gd name="connsiteY5" fmla="*/ 43542 h 141514"/>
                <a:gd name="connsiteX6" fmla="*/ 743582 w 776239"/>
                <a:gd name="connsiteY6" fmla="*/ 108857 h 141514"/>
                <a:gd name="connsiteX7" fmla="*/ 700039 w 776239"/>
                <a:gd name="connsiteY7" fmla="*/ 119742 h 141514"/>
                <a:gd name="connsiteX8" fmla="*/ 536754 w 776239"/>
                <a:gd name="connsiteY8" fmla="*/ 141514 h 141514"/>
                <a:gd name="connsiteX9" fmla="*/ 68668 w 776239"/>
                <a:gd name="connsiteY9" fmla="*/ 130628 h 141514"/>
                <a:gd name="connsiteX10" fmla="*/ 14239 w 776239"/>
                <a:gd name="connsiteY10" fmla="*/ 76200 h 141514"/>
                <a:gd name="connsiteX11" fmla="*/ 36011 w 776239"/>
                <a:gd name="connsiteY11" fmla="*/ 21771 h 141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6239" h="141514">
                  <a:moveTo>
                    <a:pt x="36011" y="21771"/>
                  </a:moveTo>
                  <a:cubicBezTo>
                    <a:pt x="110397" y="10885"/>
                    <a:pt x="319139" y="17313"/>
                    <a:pt x="460554" y="10885"/>
                  </a:cubicBezTo>
                  <a:cubicBezTo>
                    <a:pt x="479037" y="10045"/>
                    <a:pt x="496480" y="0"/>
                    <a:pt x="514982" y="0"/>
                  </a:cubicBezTo>
                  <a:cubicBezTo>
                    <a:pt x="565911" y="0"/>
                    <a:pt x="616582" y="7257"/>
                    <a:pt x="667382" y="10885"/>
                  </a:cubicBezTo>
                  <a:cubicBezTo>
                    <a:pt x="678268" y="14514"/>
                    <a:pt x="689006" y="18619"/>
                    <a:pt x="700039" y="21771"/>
                  </a:cubicBezTo>
                  <a:cubicBezTo>
                    <a:pt x="795746" y="49117"/>
                    <a:pt x="697919" y="17437"/>
                    <a:pt x="776239" y="43542"/>
                  </a:cubicBezTo>
                  <a:cubicBezTo>
                    <a:pt x="770029" y="62173"/>
                    <a:pt x="761672" y="96798"/>
                    <a:pt x="743582" y="108857"/>
                  </a:cubicBezTo>
                  <a:cubicBezTo>
                    <a:pt x="731134" y="117156"/>
                    <a:pt x="714644" y="116497"/>
                    <a:pt x="700039" y="119742"/>
                  </a:cubicBezTo>
                  <a:cubicBezTo>
                    <a:pt x="626243" y="136141"/>
                    <a:pt x="631716" y="132018"/>
                    <a:pt x="536754" y="141514"/>
                  </a:cubicBezTo>
                  <a:lnTo>
                    <a:pt x="68668" y="130628"/>
                  </a:lnTo>
                  <a:cubicBezTo>
                    <a:pt x="43208" y="127446"/>
                    <a:pt x="14239" y="76200"/>
                    <a:pt x="14239" y="76200"/>
                  </a:cubicBezTo>
                  <a:cubicBezTo>
                    <a:pt x="27765" y="22096"/>
                    <a:pt x="-38375" y="32657"/>
                    <a:pt x="36011" y="21771"/>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137704" y="1227767"/>
              <a:ext cx="1620839" cy="285347"/>
            </a:xfrm>
            <a:custGeom>
              <a:avLst/>
              <a:gdLst>
                <a:gd name="connsiteX0" fmla="*/ 31525 w 1620839"/>
                <a:gd name="connsiteY0" fmla="*/ 2319 h 285347"/>
                <a:gd name="connsiteX1" fmla="*/ 390753 w 1620839"/>
                <a:gd name="connsiteY1" fmla="*/ 13204 h 285347"/>
                <a:gd name="connsiteX2" fmla="*/ 423410 w 1620839"/>
                <a:gd name="connsiteY2" fmla="*/ 24090 h 285347"/>
                <a:gd name="connsiteX3" fmla="*/ 466953 w 1620839"/>
                <a:gd name="connsiteY3" fmla="*/ 34976 h 285347"/>
                <a:gd name="connsiteX4" fmla="*/ 532267 w 1620839"/>
                <a:gd name="connsiteY4" fmla="*/ 56747 h 285347"/>
                <a:gd name="connsiteX5" fmla="*/ 641125 w 1620839"/>
                <a:gd name="connsiteY5" fmla="*/ 89404 h 285347"/>
                <a:gd name="connsiteX6" fmla="*/ 945925 w 1620839"/>
                <a:gd name="connsiteY6" fmla="*/ 100290 h 285347"/>
                <a:gd name="connsiteX7" fmla="*/ 978582 w 1620839"/>
                <a:gd name="connsiteY7" fmla="*/ 111176 h 285347"/>
                <a:gd name="connsiteX8" fmla="*/ 1054782 w 1620839"/>
                <a:gd name="connsiteY8" fmla="*/ 132947 h 285347"/>
                <a:gd name="connsiteX9" fmla="*/ 1076553 w 1620839"/>
                <a:gd name="connsiteY9" fmla="*/ 154719 h 285347"/>
                <a:gd name="connsiteX10" fmla="*/ 1109210 w 1620839"/>
                <a:gd name="connsiteY10" fmla="*/ 165604 h 285347"/>
                <a:gd name="connsiteX11" fmla="*/ 1522867 w 1620839"/>
                <a:gd name="connsiteY11" fmla="*/ 176490 h 285347"/>
                <a:gd name="connsiteX12" fmla="*/ 1588182 w 1620839"/>
                <a:gd name="connsiteY12" fmla="*/ 198262 h 285347"/>
                <a:gd name="connsiteX13" fmla="*/ 1620839 w 1620839"/>
                <a:gd name="connsiteY13" fmla="*/ 209147 h 285347"/>
                <a:gd name="connsiteX14" fmla="*/ 1609953 w 1620839"/>
                <a:gd name="connsiteY14" fmla="*/ 252690 h 285347"/>
                <a:gd name="connsiteX15" fmla="*/ 1501096 w 1620839"/>
                <a:gd name="connsiteY15" fmla="*/ 285347 h 285347"/>
                <a:gd name="connsiteX16" fmla="*/ 956810 w 1620839"/>
                <a:gd name="connsiteY16" fmla="*/ 274462 h 285347"/>
                <a:gd name="connsiteX17" fmla="*/ 684667 w 1620839"/>
                <a:gd name="connsiteY17" fmla="*/ 252690 h 285347"/>
                <a:gd name="connsiteX18" fmla="*/ 499610 w 1620839"/>
                <a:gd name="connsiteY18" fmla="*/ 230919 h 285347"/>
                <a:gd name="connsiteX19" fmla="*/ 423410 w 1620839"/>
                <a:gd name="connsiteY19" fmla="*/ 209147 h 285347"/>
                <a:gd name="connsiteX20" fmla="*/ 379867 w 1620839"/>
                <a:gd name="connsiteY20" fmla="*/ 198262 h 285347"/>
                <a:gd name="connsiteX21" fmla="*/ 314553 w 1620839"/>
                <a:gd name="connsiteY21" fmla="*/ 176490 h 285347"/>
                <a:gd name="connsiteX22" fmla="*/ 271010 w 1620839"/>
                <a:gd name="connsiteY22" fmla="*/ 165604 h 285347"/>
                <a:gd name="connsiteX23" fmla="*/ 205696 w 1620839"/>
                <a:gd name="connsiteY23" fmla="*/ 143833 h 285347"/>
                <a:gd name="connsiteX24" fmla="*/ 107725 w 1620839"/>
                <a:gd name="connsiteY24" fmla="*/ 111176 h 285347"/>
                <a:gd name="connsiteX25" fmla="*/ 75067 w 1620839"/>
                <a:gd name="connsiteY25" fmla="*/ 100290 h 285347"/>
                <a:gd name="connsiteX26" fmla="*/ 42410 w 1620839"/>
                <a:gd name="connsiteY26" fmla="*/ 89404 h 285347"/>
                <a:gd name="connsiteX27" fmla="*/ 20639 w 1620839"/>
                <a:gd name="connsiteY27" fmla="*/ 56747 h 285347"/>
                <a:gd name="connsiteX28" fmla="*/ 31525 w 1620839"/>
                <a:gd name="connsiteY28" fmla="*/ 2319 h 28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20839" h="285347">
                  <a:moveTo>
                    <a:pt x="31525" y="2319"/>
                  </a:moveTo>
                  <a:cubicBezTo>
                    <a:pt x="93211" y="-4938"/>
                    <a:pt x="271140" y="6559"/>
                    <a:pt x="390753" y="13204"/>
                  </a:cubicBezTo>
                  <a:cubicBezTo>
                    <a:pt x="402210" y="13840"/>
                    <a:pt x="412377" y="20938"/>
                    <a:pt x="423410" y="24090"/>
                  </a:cubicBezTo>
                  <a:cubicBezTo>
                    <a:pt x="437795" y="28200"/>
                    <a:pt x="452623" y="30677"/>
                    <a:pt x="466953" y="34976"/>
                  </a:cubicBezTo>
                  <a:cubicBezTo>
                    <a:pt x="488934" y="41570"/>
                    <a:pt x="532267" y="56747"/>
                    <a:pt x="532267" y="56747"/>
                  </a:cubicBezTo>
                  <a:cubicBezTo>
                    <a:pt x="572216" y="96696"/>
                    <a:pt x="551006" y="84398"/>
                    <a:pt x="641125" y="89404"/>
                  </a:cubicBezTo>
                  <a:cubicBezTo>
                    <a:pt x="742633" y="95043"/>
                    <a:pt x="844325" y="96661"/>
                    <a:pt x="945925" y="100290"/>
                  </a:cubicBezTo>
                  <a:cubicBezTo>
                    <a:pt x="956811" y="103919"/>
                    <a:pt x="967549" y="108024"/>
                    <a:pt x="978582" y="111176"/>
                  </a:cubicBezTo>
                  <a:cubicBezTo>
                    <a:pt x="1074289" y="138522"/>
                    <a:pt x="976462" y="106842"/>
                    <a:pt x="1054782" y="132947"/>
                  </a:cubicBezTo>
                  <a:cubicBezTo>
                    <a:pt x="1062039" y="140204"/>
                    <a:pt x="1067752" y="149439"/>
                    <a:pt x="1076553" y="154719"/>
                  </a:cubicBezTo>
                  <a:cubicBezTo>
                    <a:pt x="1086392" y="160623"/>
                    <a:pt x="1097749" y="165045"/>
                    <a:pt x="1109210" y="165604"/>
                  </a:cubicBezTo>
                  <a:cubicBezTo>
                    <a:pt x="1246980" y="172324"/>
                    <a:pt x="1384981" y="172861"/>
                    <a:pt x="1522867" y="176490"/>
                  </a:cubicBezTo>
                  <a:lnTo>
                    <a:pt x="1588182" y="198262"/>
                  </a:lnTo>
                  <a:lnTo>
                    <a:pt x="1620839" y="209147"/>
                  </a:lnTo>
                  <a:cubicBezTo>
                    <a:pt x="1617210" y="223661"/>
                    <a:pt x="1621312" y="242953"/>
                    <a:pt x="1609953" y="252690"/>
                  </a:cubicBezTo>
                  <a:cubicBezTo>
                    <a:pt x="1599037" y="262047"/>
                    <a:pt x="1522187" y="280075"/>
                    <a:pt x="1501096" y="285347"/>
                  </a:cubicBezTo>
                  <a:lnTo>
                    <a:pt x="956810" y="274462"/>
                  </a:lnTo>
                  <a:cubicBezTo>
                    <a:pt x="893995" y="272499"/>
                    <a:pt x="753172" y="258918"/>
                    <a:pt x="684667" y="252690"/>
                  </a:cubicBezTo>
                  <a:cubicBezTo>
                    <a:pt x="552328" y="226221"/>
                    <a:pt x="731487" y="259903"/>
                    <a:pt x="499610" y="230919"/>
                  </a:cubicBezTo>
                  <a:cubicBezTo>
                    <a:pt x="469358" y="227138"/>
                    <a:pt x="451529" y="217181"/>
                    <a:pt x="423410" y="209147"/>
                  </a:cubicBezTo>
                  <a:cubicBezTo>
                    <a:pt x="409025" y="205037"/>
                    <a:pt x="394197" y="202561"/>
                    <a:pt x="379867" y="198262"/>
                  </a:cubicBezTo>
                  <a:cubicBezTo>
                    <a:pt x="357886" y="191668"/>
                    <a:pt x="336817" y="182056"/>
                    <a:pt x="314553" y="176490"/>
                  </a:cubicBezTo>
                  <a:cubicBezTo>
                    <a:pt x="300039" y="172861"/>
                    <a:pt x="285340" y="169903"/>
                    <a:pt x="271010" y="165604"/>
                  </a:cubicBezTo>
                  <a:cubicBezTo>
                    <a:pt x="249029" y="159010"/>
                    <a:pt x="227467" y="151090"/>
                    <a:pt x="205696" y="143833"/>
                  </a:cubicBezTo>
                  <a:lnTo>
                    <a:pt x="107725" y="111176"/>
                  </a:lnTo>
                  <a:lnTo>
                    <a:pt x="75067" y="100290"/>
                  </a:lnTo>
                  <a:lnTo>
                    <a:pt x="42410" y="89404"/>
                  </a:lnTo>
                  <a:cubicBezTo>
                    <a:pt x="35153" y="78518"/>
                    <a:pt x="22790" y="69652"/>
                    <a:pt x="20639" y="56747"/>
                  </a:cubicBezTo>
                  <a:cubicBezTo>
                    <a:pt x="17066" y="35305"/>
                    <a:pt x="-30161" y="9576"/>
                    <a:pt x="31525" y="2319"/>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6267730" y="1491111"/>
              <a:ext cx="1276070" cy="283260"/>
            </a:xfrm>
            <a:custGeom>
              <a:avLst/>
              <a:gdLst>
                <a:gd name="connsiteX0" fmla="*/ 24213 w 1276070"/>
                <a:gd name="connsiteY0" fmla="*/ 232 h 283260"/>
                <a:gd name="connsiteX1" fmla="*/ 296356 w 1276070"/>
                <a:gd name="connsiteY1" fmla="*/ 32889 h 283260"/>
                <a:gd name="connsiteX2" fmla="*/ 383441 w 1276070"/>
                <a:gd name="connsiteY2" fmla="*/ 43775 h 283260"/>
                <a:gd name="connsiteX3" fmla="*/ 579384 w 1276070"/>
                <a:gd name="connsiteY3" fmla="*/ 54660 h 283260"/>
                <a:gd name="connsiteX4" fmla="*/ 644699 w 1276070"/>
                <a:gd name="connsiteY4" fmla="*/ 65546 h 283260"/>
                <a:gd name="connsiteX5" fmla="*/ 699127 w 1276070"/>
                <a:gd name="connsiteY5" fmla="*/ 76432 h 283260"/>
                <a:gd name="connsiteX6" fmla="*/ 895070 w 1276070"/>
                <a:gd name="connsiteY6" fmla="*/ 87318 h 283260"/>
                <a:gd name="connsiteX7" fmla="*/ 927727 w 1276070"/>
                <a:gd name="connsiteY7" fmla="*/ 109089 h 283260"/>
                <a:gd name="connsiteX8" fmla="*/ 993041 w 1276070"/>
                <a:gd name="connsiteY8" fmla="*/ 130860 h 283260"/>
                <a:gd name="connsiteX9" fmla="*/ 1058356 w 1276070"/>
                <a:gd name="connsiteY9" fmla="*/ 152632 h 283260"/>
                <a:gd name="connsiteX10" fmla="*/ 1091013 w 1276070"/>
                <a:gd name="connsiteY10" fmla="*/ 163518 h 283260"/>
                <a:gd name="connsiteX11" fmla="*/ 1123670 w 1276070"/>
                <a:gd name="connsiteY11" fmla="*/ 174403 h 283260"/>
                <a:gd name="connsiteX12" fmla="*/ 1145441 w 1276070"/>
                <a:gd name="connsiteY12" fmla="*/ 196175 h 283260"/>
                <a:gd name="connsiteX13" fmla="*/ 1243413 w 1276070"/>
                <a:gd name="connsiteY13" fmla="*/ 207060 h 283260"/>
                <a:gd name="connsiteX14" fmla="*/ 1276070 w 1276070"/>
                <a:gd name="connsiteY14" fmla="*/ 217946 h 283260"/>
                <a:gd name="connsiteX15" fmla="*/ 1265184 w 1276070"/>
                <a:gd name="connsiteY15" fmla="*/ 272375 h 283260"/>
                <a:gd name="connsiteX16" fmla="*/ 1232527 w 1276070"/>
                <a:gd name="connsiteY16" fmla="*/ 283260 h 283260"/>
                <a:gd name="connsiteX17" fmla="*/ 1014813 w 1276070"/>
                <a:gd name="connsiteY17" fmla="*/ 272375 h 283260"/>
                <a:gd name="connsiteX18" fmla="*/ 916841 w 1276070"/>
                <a:gd name="connsiteY18" fmla="*/ 250603 h 283260"/>
                <a:gd name="connsiteX19" fmla="*/ 764441 w 1276070"/>
                <a:gd name="connsiteY19" fmla="*/ 217946 h 283260"/>
                <a:gd name="connsiteX20" fmla="*/ 710013 w 1276070"/>
                <a:gd name="connsiteY20" fmla="*/ 207060 h 283260"/>
                <a:gd name="connsiteX21" fmla="*/ 622927 w 1276070"/>
                <a:gd name="connsiteY21" fmla="*/ 185289 h 283260"/>
                <a:gd name="connsiteX22" fmla="*/ 535841 w 1276070"/>
                <a:gd name="connsiteY22" fmla="*/ 174403 h 283260"/>
                <a:gd name="connsiteX23" fmla="*/ 405213 w 1276070"/>
                <a:gd name="connsiteY23" fmla="*/ 152632 h 283260"/>
                <a:gd name="connsiteX24" fmla="*/ 263699 w 1276070"/>
                <a:gd name="connsiteY24" fmla="*/ 141746 h 283260"/>
                <a:gd name="connsiteX25" fmla="*/ 198384 w 1276070"/>
                <a:gd name="connsiteY25" fmla="*/ 130860 h 283260"/>
                <a:gd name="connsiteX26" fmla="*/ 154841 w 1276070"/>
                <a:gd name="connsiteY26" fmla="*/ 119975 h 283260"/>
                <a:gd name="connsiteX27" fmla="*/ 56870 w 1276070"/>
                <a:gd name="connsiteY27" fmla="*/ 98203 h 283260"/>
                <a:gd name="connsiteX28" fmla="*/ 24213 w 1276070"/>
                <a:gd name="connsiteY28" fmla="*/ 76432 h 283260"/>
                <a:gd name="connsiteX29" fmla="*/ 13327 w 1276070"/>
                <a:gd name="connsiteY29" fmla="*/ 43775 h 283260"/>
                <a:gd name="connsiteX30" fmla="*/ 24213 w 1276070"/>
                <a:gd name="connsiteY30" fmla="*/ 232 h 2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76070" h="283260">
                  <a:moveTo>
                    <a:pt x="24213" y="232"/>
                  </a:moveTo>
                  <a:cubicBezTo>
                    <a:pt x="71384" y="-1582"/>
                    <a:pt x="89615" y="7047"/>
                    <a:pt x="296356" y="32889"/>
                  </a:cubicBezTo>
                  <a:cubicBezTo>
                    <a:pt x="325384" y="36518"/>
                    <a:pt x="354232" y="42152"/>
                    <a:pt x="383441" y="43775"/>
                  </a:cubicBezTo>
                  <a:lnTo>
                    <a:pt x="579384" y="54660"/>
                  </a:lnTo>
                  <a:lnTo>
                    <a:pt x="644699" y="65546"/>
                  </a:lnTo>
                  <a:cubicBezTo>
                    <a:pt x="662903" y="68856"/>
                    <a:pt x="680695" y="74829"/>
                    <a:pt x="699127" y="76432"/>
                  </a:cubicBezTo>
                  <a:cubicBezTo>
                    <a:pt x="764296" y="82099"/>
                    <a:pt x="829756" y="83689"/>
                    <a:pt x="895070" y="87318"/>
                  </a:cubicBezTo>
                  <a:cubicBezTo>
                    <a:pt x="905956" y="94575"/>
                    <a:pt x="915772" y="103776"/>
                    <a:pt x="927727" y="109089"/>
                  </a:cubicBezTo>
                  <a:cubicBezTo>
                    <a:pt x="948698" y="118409"/>
                    <a:pt x="971270" y="123603"/>
                    <a:pt x="993041" y="130860"/>
                  </a:cubicBezTo>
                  <a:lnTo>
                    <a:pt x="1058356" y="152632"/>
                  </a:lnTo>
                  <a:lnTo>
                    <a:pt x="1091013" y="163518"/>
                  </a:lnTo>
                  <a:lnTo>
                    <a:pt x="1123670" y="174403"/>
                  </a:lnTo>
                  <a:cubicBezTo>
                    <a:pt x="1130927" y="181660"/>
                    <a:pt x="1135539" y="193475"/>
                    <a:pt x="1145441" y="196175"/>
                  </a:cubicBezTo>
                  <a:cubicBezTo>
                    <a:pt x="1177141" y="204821"/>
                    <a:pt x="1211002" y="201658"/>
                    <a:pt x="1243413" y="207060"/>
                  </a:cubicBezTo>
                  <a:cubicBezTo>
                    <a:pt x="1254731" y="208946"/>
                    <a:pt x="1265184" y="214317"/>
                    <a:pt x="1276070" y="217946"/>
                  </a:cubicBezTo>
                  <a:cubicBezTo>
                    <a:pt x="1272441" y="236089"/>
                    <a:pt x="1275447" y="256980"/>
                    <a:pt x="1265184" y="272375"/>
                  </a:cubicBezTo>
                  <a:cubicBezTo>
                    <a:pt x="1258819" y="281922"/>
                    <a:pt x="1244001" y="283260"/>
                    <a:pt x="1232527" y="283260"/>
                  </a:cubicBezTo>
                  <a:cubicBezTo>
                    <a:pt x="1159865" y="283260"/>
                    <a:pt x="1087384" y="276003"/>
                    <a:pt x="1014813" y="272375"/>
                  </a:cubicBezTo>
                  <a:cubicBezTo>
                    <a:pt x="921385" y="241231"/>
                    <a:pt x="1070093" y="288916"/>
                    <a:pt x="916841" y="250603"/>
                  </a:cubicBezTo>
                  <a:cubicBezTo>
                    <a:pt x="717256" y="200707"/>
                    <a:pt x="1010083" y="255738"/>
                    <a:pt x="764441" y="217946"/>
                  </a:cubicBezTo>
                  <a:cubicBezTo>
                    <a:pt x="746154" y="215133"/>
                    <a:pt x="728041" y="211220"/>
                    <a:pt x="710013" y="207060"/>
                  </a:cubicBezTo>
                  <a:cubicBezTo>
                    <a:pt x="680857" y="200332"/>
                    <a:pt x="652618" y="189000"/>
                    <a:pt x="622927" y="185289"/>
                  </a:cubicBezTo>
                  <a:cubicBezTo>
                    <a:pt x="593898" y="181660"/>
                    <a:pt x="564772" y="178743"/>
                    <a:pt x="535841" y="174403"/>
                  </a:cubicBezTo>
                  <a:cubicBezTo>
                    <a:pt x="492186" y="167855"/>
                    <a:pt x="449226" y="156018"/>
                    <a:pt x="405213" y="152632"/>
                  </a:cubicBezTo>
                  <a:lnTo>
                    <a:pt x="263699" y="141746"/>
                  </a:lnTo>
                  <a:cubicBezTo>
                    <a:pt x="241927" y="138117"/>
                    <a:pt x="220027" y="135189"/>
                    <a:pt x="198384" y="130860"/>
                  </a:cubicBezTo>
                  <a:cubicBezTo>
                    <a:pt x="183714" y="127926"/>
                    <a:pt x="169511" y="122909"/>
                    <a:pt x="154841" y="119975"/>
                  </a:cubicBezTo>
                  <a:cubicBezTo>
                    <a:pt x="126966" y="114400"/>
                    <a:pt x="85118" y="112327"/>
                    <a:pt x="56870" y="98203"/>
                  </a:cubicBezTo>
                  <a:cubicBezTo>
                    <a:pt x="45168" y="92352"/>
                    <a:pt x="35099" y="83689"/>
                    <a:pt x="24213" y="76432"/>
                  </a:cubicBezTo>
                  <a:cubicBezTo>
                    <a:pt x="20584" y="65546"/>
                    <a:pt x="13327" y="55250"/>
                    <a:pt x="13327" y="43775"/>
                  </a:cubicBezTo>
                  <a:cubicBezTo>
                    <a:pt x="13327" y="32300"/>
                    <a:pt x="-22958" y="2046"/>
                    <a:pt x="24213" y="232"/>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48700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457200" y="1371600"/>
            <a:ext cx="8229600" cy="4525963"/>
          </a:xfrm>
        </p:spPr>
        <p:txBody>
          <a:bodyPr>
            <a:normAutofit fontScale="77500" lnSpcReduction="20000"/>
          </a:bodyPr>
          <a:lstStyle/>
          <a:p>
            <a:r>
              <a:rPr lang="en-US" dirty="0" smtClean="0"/>
              <a:t>Simultaneous ultrasound and torsional oscillator measurements on solid </a:t>
            </a:r>
            <a:r>
              <a:rPr lang="en-US" baseline="30000" dirty="0" smtClean="0"/>
              <a:t>4</a:t>
            </a:r>
            <a:r>
              <a:rPr lang="en-US" dirty="0" smtClean="0"/>
              <a:t>He</a:t>
            </a:r>
          </a:p>
          <a:p>
            <a:r>
              <a:rPr lang="en-US" dirty="0" smtClean="0"/>
              <a:t>High purity sample with 0.3 ppm </a:t>
            </a:r>
            <a:r>
              <a:rPr lang="en-US" baseline="30000" dirty="0" smtClean="0"/>
              <a:t>3</a:t>
            </a:r>
            <a:r>
              <a:rPr lang="en-US" dirty="0" smtClean="0"/>
              <a:t>He</a:t>
            </a:r>
          </a:p>
          <a:p>
            <a:pPr lvl="1"/>
            <a:r>
              <a:rPr lang="en-US" dirty="0" smtClean="0"/>
              <a:t>TO data show frequency increase at T &lt; 0.3 K and dissipation peak near 80 </a:t>
            </a:r>
            <a:r>
              <a:rPr lang="en-US" dirty="0" err="1" smtClean="0"/>
              <a:t>mK</a:t>
            </a:r>
            <a:endParaRPr lang="en-US" dirty="0" smtClean="0"/>
          </a:p>
          <a:p>
            <a:pPr lvl="1"/>
            <a:r>
              <a:rPr lang="en-US" dirty="0" smtClean="0"/>
              <a:t>Ultrasound changes in propagation velocity and attenuation around 80 </a:t>
            </a:r>
            <a:r>
              <a:rPr lang="en-US" dirty="0" err="1" smtClean="0"/>
              <a:t>mK</a:t>
            </a:r>
            <a:endParaRPr lang="en-US" dirty="0" smtClean="0"/>
          </a:p>
          <a:p>
            <a:r>
              <a:rPr lang="en-US" dirty="0" smtClean="0"/>
              <a:t>Sample with 20 ppm </a:t>
            </a:r>
            <a:r>
              <a:rPr lang="en-US" baseline="30000" dirty="0" smtClean="0"/>
              <a:t>3</a:t>
            </a:r>
            <a:r>
              <a:rPr lang="en-US" dirty="0" smtClean="0"/>
              <a:t>He impurity</a:t>
            </a:r>
          </a:p>
          <a:p>
            <a:pPr lvl="1"/>
            <a:r>
              <a:rPr lang="en-US" dirty="0" smtClean="0"/>
              <a:t>TO f shift and dissipation move to higher T</a:t>
            </a:r>
          </a:p>
          <a:p>
            <a:pPr lvl="1"/>
            <a:r>
              <a:rPr lang="en-US" dirty="0" smtClean="0"/>
              <a:t>Ultrasound velocity and attenuation also move to same higher T</a:t>
            </a:r>
          </a:p>
          <a:p>
            <a:r>
              <a:rPr lang="en-US" dirty="0" smtClean="0"/>
              <a:t>TO and ultrasound show correlated effects.  Evidence for both being due to dislocation line motion.</a:t>
            </a:r>
            <a:endParaRPr lang="en-US" dirty="0"/>
          </a:p>
        </p:txBody>
      </p:sp>
    </p:spTree>
    <p:extLst>
      <p:ext uri="{BB962C8B-B14F-4D97-AF65-F5344CB8AC3E}">
        <p14:creationId xmlns:p14="http://schemas.microsoft.com/office/powerpoint/2010/main" val="130373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Very brief description of John </a:t>
            </a:r>
            <a:r>
              <a:rPr lang="en-US" dirty="0" err="1" smtClean="0"/>
              <a:t>Reppy’s</a:t>
            </a:r>
            <a:r>
              <a:rPr lang="en-US" dirty="0" smtClean="0"/>
              <a:t> work</a:t>
            </a:r>
          </a:p>
          <a:p>
            <a:pPr marL="971550" lvl="1" indent="-514350">
              <a:buFont typeface="+mj-lt"/>
              <a:buAutoNum type="arabicPeriod"/>
            </a:pPr>
            <a:r>
              <a:rPr lang="en-US" dirty="0" smtClean="0"/>
              <a:t>Persistent current in superfluid </a:t>
            </a:r>
            <a:r>
              <a:rPr lang="en-US" baseline="30000" dirty="0" smtClean="0"/>
              <a:t>4</a:t>
            </a:r>
            <a:r>
              <a:rPr lang="en-US" dirty="0" smtClean="0"/>
              <a:t>He</a:t>
            </a:r>
          </a:p>
          <a:p>
            <a:pPr marL="971550" lvl="1" indent="-514350">
              <a:buFont typeface="+mj-lt"/>
              <a:buAutoNum type="arabicPeriod"/>
            </a:pPr>
            <a:r>
              <a:rPr lang="en-US" dirty="0" smtClean="0"/>
              <a:t>Superfluidity of liquid </a:t>
            </a:r>
            <a:r>
              <a:rPr lang="en-US" baseline="30000" dirty="0" smtClean="0"/>
              <a:t>3</a:t>
            </a:r>
            <a:r>
              <a:rPr lang="en-US" dirty="0" smtClean="0"/>
              <a:t>He</a:t>
            </a:r>
          </a:p>
          <a:p>
            <a:pPr marL="971550" lvl="1" indent="-514350">
              <a:buFont typeface="+mj-lt"/>
              <a:buAutoNum type="arabicPeriod"/>
            </a:pPr>
            <a:r>
              <a:rPr lang="en-US" dirty="0" smtClean="0"/>
              <a:t>Persistent current in superfluid </a:t>
            </a:r>
            <a:r>
              <a:rPr lang="en-US" baseline="30000" dirty="0" smtClean="0"/>
              <a:t>3</a:t>
            </a:r>
            <a:r>
              <a:rPr lang="en-US" dirty="0" smtClean="0"/>
              <a:t>He</a:t>
            </a:r>
          </a:p>
          <a:p>
            <a:pPr marL="971550" lvl="1" indent="-514350">
              <a:buFont typeface="+mj-lt"/>
              <a:buAutoNum type="arabicPeriod"/>
            </a:pPr>
            <a:r>
              <a:rPr lang="en-US" dirty="0" err="1" smtClean="0"/>
              <a:t>Supersoldity</a:t>
            </a:r>
            <a:endParaRPr lang="en-US" dirty="0" smtClean="0"/>
          </a:p>
          <a:p>
            <a:pPr marL="571500" indent="-514350"/>
            <a:r>
              <a:rPr lang="en-US" dirty="0" smtClean="0"/>
              <a:t>Torsional oscillator and ultrasound propagation in solid </a:t>
            </a:r>
            <a:r>
              <a:rPr lang="en-US" baseline="30000" dirty="0" smtClean="0"/>
              <a:t>4</a:t>
            </a:r>
            <a:r>
              <a:rPr lang="en-US" dirty="0" smtClean="0"/>
              <a:t>He</a:t>
            </a:r>
          </a:p>
          <a:p>
            <a:pPr marL="571500" indent="-514350"/>
            <a:endParaRPr lang="en-US" dirty="0"/>
          </a:p>
        </p:txBody>
      </p:sp>
    </p:spTree>
    <p:extLst>
      <p:ext uri="{BB962C8B-B14F-4D97-AF65-F5344CB8AC3E}">
        <p14:creationId xmlns:p14="http://schemas.microsoft.com/office/powerpoint/2010/main" val="2108585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sz="3200" dirty="0" smtClean="0"/>
              <a:t>Persistent Current in Superfluid </a:t>
            </a:r>
            <a:r>
              <a:rPr lang="en-US" sz="3200" baseline="30000" dirty="0" smtClean="0"/>
              <a:t>4</a:t>
            </a:r>
            <a:r>
              <a:rPr lang="en-US" sz="3200" dirty="0" smtClean="0"/>
              <a:t>He</a:t>
            </a:r>
            <a:br>
              <a:rPr lang="en-US" sz="3200" dirty="0" smtClean="0"/>
            </a:br>
            <a:r>
              <a:rPr lang="en-US" sz="3200" dirty="0" smtClean="0"/>
              <a:t>– superfluid gyroscope –</a:t>
            </a:r>
            <a:endParaRPr lang="en-US" sz="3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47800"/>
            <a:ext cx="371475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81200" y="5810250"/>
            <a:ext cx="6019800" cy="646331"/>
          </a:xfrm>
          <a:prstGeom prst="rect">
            <a:avLst/>
          </a:prstGeom>
          <a:noFill/>
        </p:spPr>
        <p:txBody>
          <a:bodyPr wrap="square" rtlCol="0">
            <a:spAutoFit/>
          </a:bodyPr>
          <a:lstStyle/>
          <a:p>
            <a:r>
              <a:rPr lang="en-US" dirty="0" smtClean="0"/>
              <a:t>JD </a:t>
            </a:r>
            <a:r>
              <a:rPr lang="en-US" dirty="0" err="1" smtClean="0"/>
              <a:t>Reppy</a:t>
            </a:r>
            <a:r>
              <a:rPr lang="en-US" dirty="0" smtClean="0"/>
              <a:t>, Phys. Rev. </a:t>
            </a:r>
            <a:r>
              <a:rPr lang="en-US" dirty="0" err="1" smtClean="0"/>
              <a:t>Lett</a:t>
            </a:r>
            <a:r>
              <a:rPr lang="en-US" dirty="0" smtClean="0"/>
              <a:t>. 18, 733(1965), JD </a:t>
            </a:r>
            <a:r>
              <a:rPr lang="en-US" dirty="0" err="1" smtClean="0"/>
              <a:t>Reppy</a:t>
            </a:r>
            <a:r>
              <a:rPr lang="en-US" dirty="0" smtClean="0"/>
              <a:t> and JR </a:t>
            </a:r>
            <a:r>
              <a:rPr lang="en-US" dirty="0" err="1" smtClean="0"/>
              <a:t>Clow</a:t>
            </a:r>
            <a:r>
              <a:rPr lang="en-US" dirty="0" smtClean="0"/>
              <a:t>, Phys. Rev. A5, 424(1972).</a:t>
            </a:r>
            <a:endParaRPr lang="en-US" dirty="0"/>
          </a:p>
        </p:txBody>
      </p:sp>
    </p:spTree>
    <p:extLst>
      <p:ext uri="{BB962C8B-B14F-4D97-AF65-F5344CB8AC3E}">
        <p14:creationId xmlns:p14="http://schemas.microsoft.com/office/powerpoint/2010/main" val="1152185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Detection of persistent current </a:t>
            </a:r>
            <a:r>
              <a:rPr lang="en-US" sz="3200" dirty="0" smtClean="0"/>
              <a:t/>
            </a:r>
            <a:br>
              <a:rPr lang="en-US" sz="3200" dirty="0" smtClean="0"/>
            </a:br>
            <a:r>
              <a:rPr lang="en-US" sz="2000" dirty="0" smtClean="0"/>
              <a:t>– Doppler-shifted fourth sound –</a:t>
            </a:r>
            <a:endParaRPr lang="en-US" sz="2000" dirty="0"/>
          </a:p>
        </p:txBody>
      </p:sp>
      <p:sp>
        <p:nvSpPr>
          <p:cNvPr id="4" name="TextBox 3"/>
          <p:cNvSpPr txBox="1"/>
          <p:nvPr/>
        </p:nvSpPr>
        <p:spPr>
          <a:xfrm>
            <a:off x="1371600" y="5791200"/>
            <a:ext cx="7467600" cy="369332"/>
          </a:xfrm>
          <a:prstGeom prst="rect">
            <a:avLst/>
          </a:prstGeom>
          <a:noFill/>
        </p:spPr>
        <p:txBody>
          <a:bodyPr wrap="square" rtlCol="0">
            <a:spAutoFit/>
          </a:bodyPr>
          <a:lstStyle/>
          <a:p>
            <a:r>
              <a:rPr lang="en-US" dirty="0" smtClean="0"/>
              <a:t>I Rudnick, HK, W </a:t>
            </a:r>
            <a:r>
              <a:rPr lang="en-US" dirty="0" err="1" smtClean="0"/>
              <a:t>Veith</a:t>
            </a:r>
            <a:r>
              <a:rPr lang="en-US" dirty="0" smtClean="0"/>
              <a:t> and R </a:t>
            </a:r>
            <a:r>
              <a:rPr lang="en-US" dirty="0" err="1" smtClean="0"/>
              <a:t>Kagiwada</a:t>
            </a:r>
            <a:r>
              <a:rPr lang="en-US" dirty="0" smtClean="0"/>
              <a:t>, Phys. Rev. </a:t>
            </a:r>
            <a:r>
              <a:rPr lang="en-US" dirty="0" err="1" smtClean="0"/>
              <a:t>Lett</a:t>
            </a:r>
            <a:r>
              <a:rPr lang="en-US" dirty="0" smtClean="0"/>
              <a:t>. 23, 1220(1969). </a:t>
            </a:r>
            <a:endParaRPr lang="en-US" dirty="0"/>
          </a:p>
        </p:txBody>
      </p:sp>
      <p:grpSp>
        <p:nvGrpSpPr>
          <p:cNvPr id="11" name="Group 10"/>
          <p:cNvGrpSpPr/>
          <p:nvPr/>
        </p:nvGrpSpPr>
        <p:grpSpPr>
          <a:xfrm>
            <a:off x="3088573" y="1676400"/>
            <a:ext cx="4683827" cy="3417332"/>
            <a:chOff x="2174173" y="1676400"/>
            <a:chExt cx="4683827" cy="3417332"/>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676400"/>
              <a:ext cx="2675106"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3733800" y="48768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429000" y="2743200"/>
              <a:ext cx="0" cy="1676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104106" y="4724400"/>
              <a:ext cx="753894" cy="369332"/>
            </a:xfrm>
            <a:prstGeom prst="rect">
              <a:avLst/>
            </a:prstGeom>
            <a:noFill/>
          </p:spPr>
          <p:txBody>
            <a:bodyPr wrap="square" rtlCol="0">
              <a:spAutoFit/>
            </a:bodyPr>
            <a:lstStyle/>
            <a:p>
              <a:r>
                <a:rPr lang="en-US" dirty="0" smtClean="0"/>
                <a:t>f (</a:t>
              </a:r>
              <a:r>
                <a:rPr lang="en-US" dirty="0"/>
                <a:t>H</a:t>
              </a:r>
              <a:r>
                <a:rPr lang="en-US" dirty="0" smtClean="0"/>
                <a:t>z)</a:t>
              </a:r>
              <a:endParaRPr lang="en-US" dirty="0"/>
            </a:p>
          </p:txBody>
        </p:sp>
        <p:sp>
          <p:nvSpPr>
            <p:cNvPr id="10" name="TextBox 9"/>
            <p:cNvSpPr txBox="1"/>
            <p:nvPr/>
          </p:nvSpPr>
          <p:spPr>
            <a:xfrm>
              <a:off x="2174173" y="1999565"/>
              <a:ext cx="1600201" cy="646331"/>
            </a:xfrm>
            <a:prstGeom prst="rect">
              <a:avLst/>
            </a:prstGeom>
            <a:noFill/>
          </p:spPr>
          <p:txBody>
            <a:bodyPr wrap="square" rtlCol="0">
              <a:spAutoFit/>
            </a:bodyPr>
            <a:lstStyle/>
            <a:p>
              <a:r>
                <a:rPr lang="en-US" dirty="0"/>
                <a:t>f</a:t>
              </a:r>
              <a:r>
                <a:rPr lang="en-US" dirty="0" smtClean="0"/>
                <a:t>ourth sound amplitude</a:t>
              </a:r>
              <a:endParaRPr lang="en-US" dirty="0"/>
            </a:p>
          </p:txBody>
        </p:sp>
      </p:gr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918" y="3020291"/>
            <a:ext cx="250536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33400" y="2362314"/>
            <a:ext cx="1295400" cy="646331"/>
          </a:xfrm>
          <a:prstGeom prst="rect">
            <a:avLst/>
          </a:prstGeom>
          <a:noFill/>
        </p:spPr>
        <p:txBody>
          <a:bodyPr wrap="square" rtlCol="0">
            <a:spAutoFit/>
          </a:bodyPr>
          <a:lstStyle/>
          <a:p>
            <a:pPr algn="ctr"/>
            <a:r>
              <a:rPr lang="en-US" dirty="0" smtClean="0"/>
              <a:t>4</a:t>
            </a:r>
            <a:r>
              <a:rPr lang="en-US" baseline="30000" dirty="0" smtClean="0"/>
              <a:t>th</a:t>
            </a:r>
            <a:r>
              <a:rPr lang="en-US" dirty="0" smtClean="0"/>
              <a:t> sound in annulus</a:t>
            </a:r>
            <a:endParaRPr lang="en-US" dirty="0"/>
          </a:p>
        </p:txBody>
      </p:sp>
    </p:spTree>
    <p:extLst>
      <p:ext uri="{BB962C8B-B14F-4D97-AF65-F5344CB8AC3E}">
        <p14:creationId xmlns:p14="http://schemas.microsoft.com/office/powerpoint/2010/main" val="4071401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401762"/>
          </a:xfrm>
        </p:spPr>
        <p:txBody>
          <a:bodyPr>
            <a:normAutofit fontScale="90000"/>
          </a:bodyPr>
          <a:lstStyle/>
          <a:p>
            <a:r>
              <a:rPr lang="en-US" sz="4000" dirty="0" smtClean="0"/>
              <a:t>New Phase of Liquid </a:t>
            </a:r>
            <a:r>
              <a:rPr lang="en-US" sz="4000" baseline="30000" dirty="0" smtClean="0"/>
              <a:t>3</a:t>
            </a:r>
            <a:r>
              <a:rPr lang="en-US" sz="4000" dirty="0" smtClean="0"/>
              <a:t>He</a:t>
            </a:r>
            <a:r>
              <a:rPr lang="en-US" dirty="0" smtClean="0"/>
              <a:t/>
            </a:r>
            <a:br>
              <a:rPr lang="en-US" dirty="0" smtClean="0"/>
            </a:br>
            <a:r>
              <a:rPr lang="en-US" sz="3600" dirty="0" smtClean="0"/>
              <a:t>– fourth sound </a:t>
            </a:r>
            <a:r>
              <a:rPr lang="en-US" sz="3600" dirty="0"/>
              <a:t>propagation and </a:t>
            </a:r>
            <a:r>
              <a:rPr lang="en-US" sz="3600" dirty="0" smtClean="0"/>
              <a:t>superfluidity –</a:t>
            </a:r>
            <a:endParaRPr lang="en-US" sz="36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399" y="1756291"/>
            <a:ext cx="4295775"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990" y="4648200"/>
            <a:ext cx="5791200" cy="369332"/>
          </a:xfrm>
          <a:prstGeom prst="rect">
            <a:avLst/>
          </a:prstGeom>
          <a:noFill/>
        </p:spPr>
        <p:txBody>
          <a:bodyPr wrap="square" rtlCol="0">
            <a:spAutoFit/>
          </a:bodyPr>
          <a:lstStyle/>
          <a:p>
            <a:r>
              <a:rPr lang="en-US" dirty="0" smtClean="0"/>
              <a:t>AW </a:t>
            </a:r>
            <a:r>
              <a:rPr lang="en-US" dirty="0" err="1" smtClean="0"/>
              <a:t>Yanof</a:t>
            </a:r>
            <a:r>
              <a:rPr lang="en-US" dirty="0"/>
              <a:t> </a:t>
            </a:r>
            <a:r>
              <a:rPr lang="en-US" dirty="0" smtClean="0"/>
              <a:t>and JD </a:t>
            </a:r>
            <a:r>
              <a:rPr lang="en-US" dirty="0" err="1" smtClean="0"/>
              <a:t>Reppy</a:t>
            </a:r>
            <a:r>
              <a:rPr lang="en-US" dirty="0" smtClean="0"/>
              <a:t>, Phys. Rev. </a:t>
            </a:r>
            <a:r>
              <a:rPr lang="en-US" dirty="0" err="1" smtClean="0"/>
              <a:t>Lett</a:t>
            </a:r>
            <a:r>
              <a:rPr lang="en-US" dirty="0" smtClean="0"/>
              <a:t>. 33, 631(1974)</a:t>
            </a:r>
            <a:endParaRPr lang="en-US"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4465082"/>
            <a:ext cx="1122126"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172200" y="6342724"/>
            <a:ext cx="2590800" cy="369332"/>
          </a:xfrm>
          <a:prstGeom prst="rect">
            <a:avLst/>
          </a:prstGeom>
          <a:noFill/>
        </p:spPr>
        <p:txBody>
          <a:bodyPr wrap="square" rtlCol="0">
            <a:spAutoFit/>
          </a:bodyPr>
          <a:lstStyle/>
          <a:p>
            <a:r>
              <a:rPr lang="en-US" dirty="0" smtClean="0"/>
              <a:t>4</a:t>
            </a:r>
            <a:r>
              <a:rPr lang="en-US" baseline="30000" dirty="0" smtClean="0"/>
              <a:t>th</a:t>
            </a:r>
            <a:r>
              <a:rPr lang="en-US" dirty="0" smtClean="0"/>
              <a:t> sound cell by HK et al.</a:t>
            </a:r>
            <a:endParaRPr lang="en-US" dirty="0"/>
          </a:p>
        </p:txBody>
      </p:sp>
    </p:spTree>
    <p:extLst>
      <p:ext uri="{BB962C8B-B14F-4D97-AF65-F5344CB8AC3E}">
        <p14:creationId xmlns:p14="http://schemas.microsoft.com/office/powerpoint/2010/main" val="1604229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Persistent Current in Superfluid </a:t>
            </a:r>
            <a:r>
              <a:rPr lang="en-US" baseline="30000" dirty="0" smtClean="0"/>
              <a:t>3</a:t>
            </a:r>
            <a:r>
              <a:rPr lang="en-US" dirty="0" smtClean="0"/>
              <a:t>He</a:t>
            </a:r>
            <a:br>
              <a:rPr lang="en-US" dirty="0" smtClean="0"/>
            </a:br>
            <a:r>
              <a:rPr lang="en-US" sz="3600" dirty="0" smtClean="0"/>
              <a:t>– ac gyroscope at </a:t>
            </a:r>
            <a:r>
              <a:rPr lang="en-US" sz="3600" dirty="0" err="1" smtClean="0"/>
              <a:t>mK</a:t>
            </a:r>
            <a:r>
              <a:rPr lang="en-US" sz="3600" dirty="0" smtClean="0"/>
              <a:t> –</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8850" y="1876425"/>
            <a:ext cx="46863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97429" y="5149334"/>
            <a:ext cx="7086600" cy="369332"/>
          </a:xfrm>
          <a:prstGeom prst="rect">
            <a:avLst/>
          </a:prstGeom>
          <a:noFill/>
        </p:spPr>
        <p:txBody>
          <a:bodyPr wrap="square" rtlCol="0">
            <a:spAutoFit/>
          </a:bodyPr>
          <a:lstStyle/>
          <a:p>
            <a:r>
              <a:rPr lang="en-US" dirty="0" smtClean="0"/>
              <a:t>PL </a:t>
            </a:r>
            <a:r>
              <a:rPr lang="en-US" dirty="0" err="1" smtClean="0"/>
              <a:t>Gammel</a:t>
            </a:r>
            <a:r>
              <a:rPr lang="en-US" dirty="0" smtClean="0"/>
              <a:t>, HE Hall and JD </a:t>
            </a:r>
            <a:r>
              <a:rPr lang="en-US" dirty="0" err="1" smtClean="0"/>
              <a:t>Reppy</a:t>
            </a:r>
            <a:r>
              <a:rPr lang="en-US" dirty="0" smtClean="0"/>
              <a:t>, Phys. Rev. </a:t>
            </a:r>
            <a:r>
              <a:rPr lang="en-US" dirty="0" err="1" smtClean="0"/>
              <a:t>Lett</a:t>
            </a:r>
            <a:r>
              <a:rPr lang="en-US" dirty="0" smtClean="0"/>
              <a:t>. 52, 121(1984)</a:t>
            </a:r>
            <a:endParaRPr lang="en-US" dirty="0"/>
          </a:p>
        </p:txBody>
      </p:sp>
    </p:spTree>
    <p:extLst>
      <p:ext uri="{BB962C8B-B14F-4D97-AF65-F5344CB8AC3E}">
        <p14:creationId xmlns:p14="http://schemas.microsoft.com/office/powerpoint/2010/main" val="2868941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Search for Supersolidity in </a:t>
            </a:r>
            <a:r>
              <a:rPr lang="en-US" baseline="30000" dirty="0" smtClean="0"/>
              <a:t>4</a:t>
            </a:r>
            <a:r>
              <a:rPr lang="en-US" dirty="0" smtClean="0"/>
              <a:t>He</a:t>
            </a:r>
            <a:br>
              <a:rPr lang="en-US" dirty="0" smtClean="0"/>
            </a:br>
            <a:r>
              <a:rPr lang="en-US" sz="3600" dirty="0" smtClean="0"/>
              <a:t>– torsional oscillator with exquisite sensitivity –</a:t>
            </a:r>
            <a:endParaRPr lang="en-US" sz="3600" dirty="0"/>
          </a:p>
        </p:txBody>
      </p:sp>
      <p:sp>
        <p:nvSpPr>
          <p:cNvPr id="3" name="Content Placeholder 2"/>
          <p:cNvSpPr>
            <a:spLocks noGrp="1"/>
          </p:cNvSpPr>
          <p:nvPr>
            <p:ph idx="1"/>
          </p:nvPr>
        </p:nvSpPr>
        <p:spPr>
          <a:xfrm>
            <a:off x="457200" y="1600201"/>
            <a:ext cx="8229600" cy="1981199"/>
          </a:xfrm>
        </p:spPr>
        <p:txBody>
          <a:bodyPr/>
          <a:lstStyle/>
          <a:p>
            <a:pPr marL="0" indent="0">
              <a:buNone/>
            </a:pPr>
            <a:r>
              <a:rPr lang="en-US" sz="2000" dirty="0" smtClean="0"/>
              <a:t>D. Bishop, M.A. </a:t>
            </a:r>
            <a:r>
              <a:rPr lang="en-US" sz="2000" dirty="0" err="1" smtClean="0"/>
              <a:t>Paalanen</a:t>
            </a:r>
            <a:r>
              <a:rPr lang="en-US" sz="2000" dirty="0" smtClean="0"/>
              <a:t>, J.D. </a:t>
            </a:r>
            <a:r>
              <a:rPr lang="en-US" sz="2000" dirty="0" err="1" smtClean="0"/>
              <a:t>Reppy</a:t>
            </a:r>
            <a:r>
              <a:rPr lang="en-US" sz="2000" dirty="0" smtClean="0"/>
              <a:t>, “Search for superfluidity in </a:t>
            </a:r>
            <a:r>
              <a:rPr lang="en-US" sz="2000" dirty="0" err="1" smtClean="0"/>
              <a:t>hcp</a:t>
            </a:r>
            <a:r>
              <a:rPr lang="en-US" sz="2000" dirty="0" smtClean="0"/>
              <a:t> </a:t>
            </a:r>
            <a:r>
              <a:rPr lang="en-US" sz="2000" baseline="30000" dirty="0" smtClean="0"/>
              <a:t>4</a:t>
            </a:r>
            <a:r>
              <a:rPr lang="en-US" sz="2000" dirty="0" smtClean="0"/>
              <a:t>He,” </a:t>
            </a:r>
            <a:r>
              <a:rPr lang="en-US" sz="2000" dirty="0" err="1" smtClean="0"/>
              <a:t>Phy</a:t>
            </a:r>
            <a:r>
              <a:rPr lang="en-US" sz="2000" dirty="0" smtClean="0"/>
              <a:t>. Rev. B 24, 2844(1981).</a:t>
            </a:r>
            <a:r>
              <a:rPr lang="en-US" sz="2000" dirty="0"/>
              <a:t> </a:t>
            </a:r>
            <a:endParaRPr lang="en-US" sz="2000" dirty="0" smtClean="0"/>
          </a:p>
          <a:p>
            <a:pPr marL="0" indent="0">
              <a:buNone/>
            </a:pPr>
            <a:r>
              <a:rPr lang="en-US" sz="1600" dirty="0" smtClean="0"/>
              <a:t>Abstract: We </a:t>
            </a:r>
            <a:r>
              <a:rPr lang="en-US" sz="1600" dirty="0"/>
              <a:t>have measured the moment of inertia of </a:t>
            </a:r>
            <a:r>
              <a:rPr lang="en-US" sz="1600" dirty="0" err="1"/>
              <a:t>hcp</a:t>
            </a:r>
            <a:r>
              <a:rPr lang="en-US" sz="1600" dirty="0"/>
              <a:t> </a:t>
            </a:r>
            <a:r>
              <a:rPr lang="en-US" sz="1600" baseline="30000" dirty="0"/>
              <a:t>4</a:t>
            </a:r>
            <a:r>
              <a:rPr lang="en-US" sz="1600" dirty="0"/>
              <a:t>He crystals from 25 </a:t>
            </a:r>
            <a:r>
              <a:rPr lang="en-US" sz="1600" dirty="0" err="1"/>
              <a:t>mK</a:t>
            </a:r>
            <a:r>
              <a:rPr lang="en-US" sz="1600" dirty="0"/>
              <a:t> to 2 K. With a precision of five parts in 10</a:t>
            </a:r>
            <a:r>
              <a:rPr lang="en-US" sz="1600" baseline="30000" dirty="0"/>
              <a:t>6</a:t>
            </a:r>
            <a:r>
              <a:rPr lang="en-US" sz="1600" dirty="0"/>
              <a:t> we find no evidence for a </a:t>
            </a:r>
            <a:r>
              <a:rPr lang="en-US" sz="1600" dirty="0" err="1"/>
              <a:t>nonclassical</a:t>
            </a:r>
            <a:r>
              <a:rPr lang="en-US" sz="1600" dirty="0"/>
              <a:t> rotational inertia. This indicates that if a supersolid exists, it has a </a:t>
            </a:r>
            <a:r>
              <a:rPr lang="en-US" sz="1600" dirty="0" err="1"/>
              <a:t>ρ</a:t>
            </a:r>
            <a:r>
              <a:rPr lang="en-US" sz="1600" baseline="-25000" dirty="0" err="1"/>
              <a:t>s</a:t>
            </a:r>
            <a:r>
              <a:rPr lang="en-US" sz="1600" dirty="0"/>
              <a:t>/ρ of less than 5 × 10</a:t>
            </a:r>
            <a:r>
              <a:rPr lang="en-US" sz="1600" baseline="30000" dirty="0"/>
              <a:t>-6</a:t>
            </a:r>
            <a:r>
              <a:rPr lang="en-US" sz="1600" dirty="0"/>
              <a:t>, a transition temperature of less than 25 </a:t>
            </a:r>
            <a:r>
              <a:rPr lang="en-US" sz="1600" dirty="0" err="1"/>
              <a:t>mK</a:t>
            </a:r>
            <a:r>
              <a:rPr lang="en-US" sz="1600" dirty="0"/>
              <a:t>, or a critical velocity of less than 5 </a:t>
            </a:r>
            <a:r>
              <a:rPr lang="en-US" sz="1600" dirty="0" err="1"/>
              <a:t>μm</a:t>
            </a:r>
            <a:r>
              <a:rPr lang="en-US" sz="1600" dirty="0"/>
              <a:t>/sec.</a:t>
            </a:r>
          </a:p>
          <a:p>
            <a:pPr marL="0" indent="0">
              <a:buNone/>
            </a:pPr>
            <a:endParaRPr lang="en-US"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810000"/>
            <a:ext cx="196215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352800" y="3732611"/>
            <a:ext cx="5486400" cy="2308324"/>
          </a:xfrm>
          <a:prstGeom prst="rect">
            <a:avLst/>
          </a:prstGeom>
          <a:noFill/>
        </p:spPr>
        <p:txBody>
          <a:bodyPr wrap="square" rtlCol="0">
            <a:spAutoFit/>
          </a:bodyPr>
          <a:lstStyle/>
          <a:p>
            <a:r>
              <a:rPr lang="en-US" dirty="0" smtClean="0"/>
              <a:t>                                         idea:</a:t>
            </a:r>
          </a:p>
          <a:p>
            <a:pPr marL="342900" indent="-342900">
              <a:buAutoNum type="arabicPeriod"/>
            </a:pPr>
            <a:r>
              <a:rPr lang="en-US" dirty="0" smtClean="0"/>
              <a:t>Spherical sample chamber is filled with solid </a:t>
            </a:r>
            <a:r>
              <a:rPr lang="en-US" baseline="30000" dirty="0" smtClean="0"/>
              <a:t>4</a:t>
            </a:r>
            <a:r>
              <a:rPr lang="en-US" dirty="0" smtClean="0"/>
              <a:t>He.</a:t>
            </a:r>
          </a:p>
          <a:p>
            <a:pPr marL="342900" indent="-342900">
              <a:buAutoNum type="arabicPeriod"/>
            </a:pPr>
            <a:r>
              <a:rPr lang="en-US" dirty="0" smtClean="0"/>
              <a:t>The sample chamber is attached to torsion rod.</a:t>
            </a:r>
          </a:p>
          <a:p>
            <a:pPr marL="342900" indent="-342900">
              <a:buAutoNum type="arabicPeriod"/>
            </a:pPr>
            <a:r>
              <a:rPr lang="en-US" dirty="0" smtClean="0"/>
              <a:t>Torsional oscillation frequency depends on k and I.</a:t>
            </a:r>
          </a:p>
          <a:p>
            <a:pPr marL="342900" indent="-342900">
              <a:buAutoNum type="arabicPeriod"/>
            </a:pPr>
            <a:r>
              <a:rPr lang="en-US" dirty="0" smtClean="0"/>
              <a:t>I comes from the container and sample.</a:t>
            </a:r>
          </a:p>
          <a:p>
            <a:pPr marL="342900" indent="-342900">
              <a:buAutoNum type="arabicPeriod"/>
            </a:pPr>
            <a:r>
              <a:rPr lang="en-US" dirty="0" smtClean="0"/>
              <a:t>If part of sample loses contact with the container, or becomes superfluid, torsional oscillation frequency increases.</a:t>
            </a:r>
          </a:p>
        </p:txBody>
      </p:sp>
    </p:spTree>
    <p:extLst>
      <p:ext uri="{BB962C8B-B14F-4D97-AF65-F5344CB8AC3E}">
        <p14:creationId xmlns:p14="http://schemas.microsoft.com/office/powerpoint/2010/main" val="1621093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Evidence for Supersolidity</a:t>
            </a:r>
            <a:br>
              <a:rPr lang="en-US" dirty="0" smtClean="0"/>
            </a:br>
            <a:r>
              <a:rPr lang="en-US" sz="3600" dirty="0" smtClean="0"/>
              <a:t>– </a:t>
            </a:r>
            <a:r>
              <a:rPr lang="en-US" sz="3600" dirty="0" smtClean="0"/>
              <a:t>TO </a:t>
            </a:r>
            <a:r>
              <a:rPr lang="en-US" sz="3600" dirty="0" smtClean="0"/>
              <a:t>experiment –</a:t>
            </a:r>
            <a:endParaRPr lang="en-US" sz="3600" dirty="0"/>
          </a:p>
        </p:txBody>
      </p:sp>
      <p:sp>
        <p:nvSpPr>
          <p:cNvPr id="3" name="Content Placeholder 2"/>
          <p:cNvSpPr>
            <a:spLocks noGrp="1"/>
          </p:cNvSpPr>
          <p:nvPr>
            <p:ph idx="1"/>
          </p:nvPr>
        </p:nvSpPr>
        <p:spPr>
          <a:xfrm>
            <a:off x="228600" y="1371601"/>
            <a:ext cx="8229600" cy="685800"/>
          </a:xfrm>
        </p:spPr>
        <p:txBody>
          <a:bodyPr>
            <a:normAutofit lnSpcReduction="10000"/>
          </a:bodyPr>
          <a:lstStyle/>
          <a:p>
            <a:pPr marL="0" indent="0">
              <a:buNone/>
            </a:pPr>
            <a:r>
              <a:rPr lang="en-US" sz="2000" dirty="0" smtClean="0"/>
              <a:t>E. Kim and M. Chan, “Observation of </a:t>
            </a:r>
            <a:r>
              <a:rPr lang="en-US" sz="2000" dirty="0" err="1" smtClean="0"/>
              <a:t>Superflow</a:t>
            </a:r>
            <a:r>
              <a:rPr lang="en-US" sz="2000" dirty="0" smtClean="0"/>
              <a:t> in Solid Helium,” Science 305, 1941(2004).</a:t>
            </a:r>
            <a:endParaRPr lang="en-US"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304826"/>
            <a:ext cx="3124200" cy="271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557448"/>
            <a:ext cx="3638550" cy="3988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1614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Search for Independent Evidence of Supersolidity</a:t>
            </a:r>
            <a:br>
              <a:rPr lang="en-US" sz="2800" dirty="0" smtClean="0"/>
            </a:br>
            <a:r>
              <a:rPr lang="en-US" sz="2800" dirty="0" smtClean="0"/>
              <a:t>– fourth sound propagation –</a:t>
            </a:r>
            <a:endParaRPr lang="en-US" sz="2800" dirty="0"/>
          </a:p>
        </p:txBody>
      </p:sp>
      <p:sp>
        <p:nvSpPr>
          <p:cNvPr id="3" name="Content Placeholder 2"/>
          <p:cNvSpPr>
            <a:spLocks noGrp="1"/>
          </p:cNvSpPr>
          <p:nvPr>
            <p:ph idx="1"/>
          </p:nvPr>
        </p:nvSpPr>
        <p:spPr>
          <a:xfrm>
            <a:off x="381000" y="1600201"/>
            <a:ext cx="8458200" cy="762000"/>
          </a:xfrm>
        </p:spPr>
        <p:txBody>
          <a:bodyPr>
            <a:normAutofit fontScale="85000" lnSpcReduction="10000"/>
          </a:bodyPr>
          <a:lstStyle/>
          <a:p>
            <a:pPr marL="0" indent="0">
              <a:buNone/>
            </a:pPr>
            <a:r>
              <a:rPr lang="en-US" sz="2000" dirty="0" smtClean="0"/>
              <a:t>Motivation: If two fluid model applies to supersolidity, there should be a slow fourth-sound-like propagation consistent with measured superfluid fraction (0.1 – 1 %).</a:t>
            </a:r>
            <a:endParaRPr lang="en-US" sz="2000" dirty="0"/>
          </a:p>
        </p:txBody>
      </p:sp>
      <p:grpSp>
        <p:nvGrpSpPr>
          <p:cNvPr id="27" name="Group 26"/>
          <p:cNvGrpSpPr/>
          <p:nvPr/>
        </p:nvGrpSpPr>
        <p:grpSpPr>
          <a:xfrm>
            <a:off x="676883" y="3044151"/>
            <a:ext cx="7487883" cy="1908147"/>
            <a:chOff x="360717" y="2789929"/>
            <a:chExt cx="7487883" cy="1908147"/>
          </a:xfrm>
        </p:grpSpPr>
        <p:sp>
          <p:nvSpPr>
            <p:cNvPr id="4" name="Rectangle 4"/>
            <p:cNvSpPr>
              <a:spLocks noChangeArrowheads="1"/>
            </p:cNvSpPr>
            <p:nvPr/>
          </p:nvSpPr>
          <p:spPr bwMode="auto">
            <a:xfrm>
              <a:off x="2461909" y="2789929"/>
              <a:ext cx="1883923" cy="1208296"/>
            </a:xfrm>
            <a:prstGeom prst="rect">
              <a:avLst/>
            </a:prstGeom>
            <a:noFill/>
            <a:ln w="28575">
              <a:solidFill>
                <a:schemeClr val="accent6"/>
              </a:solidFill>
              <a:miter lim="800000"/>
              <a:headEnd/>
              <a:tailEnd/>
            </a:ln>
          </p:spPr>
          <p:txBody>
            <a:bodyPr wrap="none" anchor="ctr"/>
            <a:lstStyle/>
            <a:p>
              <a:endParaRPr lang="en-US"/>
            </a:p>
          </p:txBody>
        </p:sp>
        <p:sp>
          <p:nvSpPr>
            <p:cNvPr id="5" name="Rectangle 5"/>
            <p:cNvSpPr>
              <a:spLocks noChangeArrowheads="1"/>
            </p:cNvSpPr>
            <p:nvPr/>
          </p:nvSpPr>
          <p:spPr bwMode="auto">
            <a:xfrm>
              <a:off x="2461909" y="2962543"/>
              <a:ext cx="1883923" cy="863069"/>
            </a:xfrm>
            <a:prstGeom prst="rect">
              <a:avLst/>
            </a:prstGeom>
            <a:solidFill>
              <a:schemeClr val="tx2">
                <a:lumMod val="20000"/>
                <a:lumOff val="80000"/>
              </a:schemeClr>
            </a:solidFill>
            <a:ln w="9525">
              <a:solidFill>
                <a:schemeClr val="accent1"/>
              </a:solidFill>
              <a:miter lim="800000"/>
              <a:headEnd/>
              <a:tailEnd/>
            </a:ln>
          </p:spPr>
          <p:txBody>
            <a:bodyPr wrap="none" anchor="ctr"/>
            <a:lstStyle/>
            <a:p>
              <a:endParaRPr lang="en-US"/>
            </a:p>
          </p:txBody>
        </p:sp>
        <p:sp>
          <p:nvSpPr>
            <p:cNvPr id="6" name="Rectangle 6"/>
            <p:cNvSpPr>
              <a:spLocks noChangeArrowheads="1"/>
            </p:cNvSpPr>
            <p:nvPr/>
          </p:nvSpPr>
          <p:spPr bwMode="auto">
            <a:xfrm>
              <a:off x="2260060" y="2789929"/>
              <a:ext cx="201849" cy="1208296"/>
            </a:xfrm>
            <a:prstGeom prst="rect">
              <a:avLst/>
            </a:prstGeom>
            <a:noFill/>
            <a:ln w="28575">
              <a:solidFill>
                <a:schemeClr val="accent6"/>
              </a:solidFill>
              <a:miter lim="800000"/>
              <a:headEnd/>
              <a:tailEnd/>
            </a:ln>
          </p:spPr>
          <p:txBody>
            <a:bodyPr wrap="none" anchor="ctr"/>
            <a:lstStyle/>
            <a:p>
              <a:endParaRPr lang="en-US"/>
            </a:p>
          </p:txBody>
        </p:sp>
        <p:sp>
          <p:nvSpPr>
            <p:cNvPr id="7" name="Rectangle 7"/>
            <p:cNvSpPr>
              <a:spLocks noChangeArrowheads="1"/>
            </p:cNvSpPr>
            <p:nvPr/>
          </p:nvSpPr>
          <p:spPr bwMode="auto">
            <a:xfrm>
              <a:off x="4345832" y="2789929"/>
              <a:ext cx="201849" cy="1208296"/>
            </a:xfrm>
            <a:prstGeom prst="rect">
              <a:avLst/>
            </a:prstGeom>
            <a:noFill/>
            <a:ln w="28575">
              <a:solidFill>
                <a:schemeClr val="accent6"/>
              </a:solidFill>
              <a:miter lim="800000"/>
              <a:headEnd/>
              <a:tailEnd/>
            </a:ln>
          </p:spPr>
          <p:txBody>
            <a:bodyPr wrap="none" anchor="ctr"/>
            <a:lstStyle/>
            <a:p>
              <a:endParaRPr lang="en-US"/>
            </a:p>
          </p:txBody>
        </p:sp>
        <p:sp>
          <p:nvSpPr>
            <p:cNvPr id="8" name="Line 8"/>
            <p:cNvSpPr>
              <a:spLocks noChangeShapeType="1"/>
            </p:cNvSpPr>
            <p:nvPr/>
          </p:nvSpPr>
          <p:spPr bwMode="auto">
            <a:xfrm>
              <a:off x="2461909" y="2962543"/>
              <a:ext cx="0" cy="863069"/>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Freeform 10"/>
            <p:cNvSpPr>
              <a:spLocks/>
            </p:cNvSpPr>
            <p:nvPr/>
          </p:nvSpPr>
          <p:spPr bwMode="auto">
            <a:xfrm>
              <a:off x="1385381" y="2885826"/>
              <a:ext cx="1075126" cy="364407"/>
            </a:xfrm>
            <a:custGeom>
              <a:avLst/>
              <a:gdLst>
                <a:gd name="T0" fmla="*/ 733 w 734"/>
                <a:gd name="T1" fmla="*/ 101 h 338"/>
                <a:gd name="T2" fmla="*/ 687 w 734"/>
                <a:gd name="T3" fmla="*/ 73 h 338"/>
                <a:gd name="T4" fmla="*/ 614 w 734"/>
                <a:gd name="T5" fmla="*/ 27 h 338"/>
                <a:gd name="T6" fmla="*/ 559 w 734"/>
                <a:gd name="T7" fmla="*/ 9 h 338"/>
                <a:gd name="T8" fmla="*/ 532 w 734"/>
                <a:gd name="T9" fmla="*/ 0 h 338"/>
                <a:gd name="T10" fmla="*/ 358 w 734"/>
                <a:gd name="T11" fmla="*/ 9 h 338"/>
                <a:gd name="T12" fmla="*/ 230 w 734"/>
                <a:gd name="T13" fmla="*/ 82 h 338"/>
                <a:gd name="T14" fmla="*/ 193 w 734"/>
                <a:gd name="T15" fmla="*/ 128 h 338"/>
                <a:gd name="T16" fmla="*/ 166 w 734"/>
                <a:gd name="T17" fmla="*/ 174 h 338"/>
                <a:gd name="T18" fmla="*/ 111 w 734"/>
                <a:gd name="T19" fmla="*/ 210 h 338"/>
                <a:gd name="T20" fmla="*/ 74 w 734"/>
                <a:gd name="T21" fmla="*/ 247 h 338"/>
                <a:gd name="T22" fmla="*/ 47 w 734"/>
                <a:gd name="T23" fmla="*/ 256 h 338"/>
                <a:gd name="T24" fmla="*/ 20 w 734"/>
                <a:gd name="T25" fmla="*/ 274 h 338"/>
                <a:gd name="T26" fmla="*/ 1 w 734"/>
                <a:gd name="T27" fmla="*/ 338 h 3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4"/>
                <a:gd name="T43" fmla="*/ 0 h 338"/>
                <a:gd name="T44" fmla="*/ 734 w 734"/>
                <a:gd name="T45" fmla="*/ 338 h 3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4" h="338">
                  <a:moveTo>
                    <a:pt x="733" y="101"/>
                  </a:moveTo>
                  <a:cubicBezTo>
                    <a:pt x="696" y="64"/>
                    <a:pt x="734" y="97"/>
                    <a:pt x="687" y="73"/>
                  </a:cubicBezTo>
                  <a:cubicBezTo>
                    <a:pt x="658" y="58"/>
                    <a:pt x="645" y="38"/>
                    <a:pt x="614" y="27"/>
                  </a:cubicBezTo>
                  <a:cubicBezTo>
                    <a:pt x="596" y="21"/>
                    <a:pt x="577" y="15"/>
                    <a:pt x="559" y="9"/>
                  </a:cubicBezTo>
                  <a:cubicBezTo>
                    <a:pt x="550" y="6"/>
                    <a:pt x="532" y="0"/>
                    <a:pt x="532" y="0"/>
                  </a:cubicBezTo>
                  <a:cubicBezTo>
                    <a:pt x="474" y="3"/>
                    <a:pt x="416" y="4"/>
                    <a:pt x="358" y="9"/>
                  </a:cubicBezTo>
                  <a:cubicBezTo>
                    <a:pt x="307" y="14"/>
                    <a:pt x="276" y="67"/>
                    <a:pt x="230" y="82"/>
                  </a:cubicBezTo>
                  <a:cubicBezTo>
                    <a:pt x="219" y="99"/>
                    <a:pt x="203" y="111"/>
                    <a:pt x="193" y="128"/>
                  </a:cubicBezTo>
                  <a:cubicBezTo>
                    <a:pt x="171" y="163"/>
                    <a:pt x="199" y="149"/>
                    <a:pt x="166" y="174"/>
                  </a:cubicBezTo>
                  <a:cubicBezTo>
                    <a:pt x="148" y="187"/>
                    <a:pt x="129" y="198"/>
                    <a:pt x="111" y="210"/>
                  </a:cubicBezTo>
                  <a:cubicBezTo>
                    <a:pt x="80" y="230"/>
                    <a:pt x="107" y="228"/>
                    <a:pt x="74" y="247"/>
                  </a:cubicBezTo>
                  <a:cubicBezTo>
                    <a:pt x="66" y="252"/>
                    <a:pt x="55" y="252"/>
                    <a:pt x="47" y="256"/>
                  </a:cubicBezTo>
                  <a:cubicBezTo>
                    <a:pt x="37" y="261"/>
                    <a:pt x="29" y="268"/>
                    <a:pt x="20" y="274"/>
                  </a:cubicBezTo>
                  <a:cubicBezTo>
                    <a:pt x="0" y="332"/>
                    <a:pt x="1" y="310"/>
                    <a:pt x="1" y="338"/>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Rectangle 11"/>
            <p:cNvSpPr>
              <a:spLocks noChangeArrowheads="1"/>
            </p:cNvSpPr>
            <p:nvPr/>
          </p:nvSpPr>
          <p:spPr bwMode="auto">
            <a:xfrm>
              <a:off x="360717" y="3106387"/>
              <a:ext cx="1009245" cy="517841"/>
            </a:xfrm>
            <a:prstGeom prst="rect">
              <a:avLst/>
            </a:prstGeom>
            <a:noFill/>
            <a:ln w="9525">
              <a:solidFill>
                <a:schemeClr val="folHlink"/>
              </a:solidFill>
              <a:miter lim="800000"/>
              <a:headEnd/>
              <a:tailEnd/>
            </a:ln>
          </p:spPr>
          <p:txBody>
            <a:bodyPr wrap="none" anchor="ctr"/>
            <a:lstStyle/>
            <a:p>
              <a:pPr algn="ctr"/>
              <a:r>
                <a:rPr lang="en-US" dirty="0"/>
                <a:t>current</a:t>
              </a:r>
            </a:p>
            <a:p>
              <a:pPr algn="ctr"/>
              <a:r>
                <a:rPr lang="en-US" dirty="0"/>
                <a:t>generator</a:t>
              </a:r>
            </a:p>
          </p:txBody>
        </p:sp>
        <p:sp>
          <p:nvSpPr>
            <p:cNvPr id="11" name="Freeform 12"/>
            <p:cNvSpPr>
              <a:spLocks/>
            </p:cNvSpPr>
            <p:nvPr/>
          </p:nvSpPr>
          <p:spPr bwMode="auto">
            <a:xfrm>
              <a:off x="1369962" y="3554704"/>
              <a:ext cx="1089143" cy="268510"/>
            </a:xfrm>
            <a:custGeom>
              <a:avLst/>
              <a:gdLst>
                <a:gd name="T0" fmla="*/ 777 w 777"/>
                <a:gd name="T1" fmla="*/ 201 h 224"/>
                <a:gd name="T2" fmla="*/ 393 w 777"/>
                <a:gd name="T3" fmla="*/ 219 h 224"/>
                <a:gd name="T4" fmla="*/ 164 w 777"/>
                <a:gd name="T5" fmla="*/ 201 h 224"/>
                <a:gd name="T6" fmla="*/ 82 w 777"/>
                <a:gd name="T7" fmla="*/ 173 h 224"/>
                <a:gd name="T8" fmla="*/ 27 w 777"/>
                <a:gd name="T9" fmla="*/ 137 h 224"/>
                <a:gd name="T10" fmla="*/ 9 w 777"/>
                <a:gd name="T11" fmla="*/ 0 h 224"/>
                <a:gd name="T12" fmla="*/ 0 60000 65536"/>
                <a:gd name="T13" fmla="*/ 0 60000 65536"/>
                <a:gd name="T14" fmla="*/ 0 60000 65536"/>
                <a:gd name="T15" fmla="*/ 0 60000 65536"/>
                <a:gd name="T16" fmla="*/ 0 60000 65536"/>
                <a:gd name="T17" fmla="*/ 0 60000 65536"/>
                <a:gd name="T18" fmla="*/ 0 w 777"/>
                <a:gd name="T19" fmla="*/ 0 h 224"/>
                <a:gd name="T20" fmla="*/ 777 w 777"/>
                <a:gd name="T21" fmla="*/ 224 h 224"/>
              </a:gdLst>
              <a:ahLst/>
              <a:cxnLst>
                <a:cxn ang="T12">
                  <a:pos x="T0" y="T1"/>
                </a:cxn>
                <a:cxn ang="T13">
                  <a:pos x="T2" y="T3"/>
                </a:cxn>
                <a:cxn ang="T14">
                  <a:pos x="T4" y="T5"/>
                </a:cxn>
                <a:cxn ang="T15">
                  <a:pos x="T6" y="T7"/>
                </a:cxn>
                <a:cxn ang="T16">
                  <a:pos x="T8" y="T9"/>
                </a:cxn>
                <a:cxn ang="T17">
                  <a:pos x="T10" y="T11"/>
                </a:cxn>
              </a:cxnLst>
              <a:rect l="T18" t="T19" r="T20" b="T21"/>
              <a:pathLst>
                <a:path w="777" h="224">
                  <a:moveTo>
                    <a:pt x="777" y="201"/>
                  </a:moveTo>
                  <a:cubicBezTo>
                    <a:pt x="668" y="166"/>
                    <a:pt x="509" y="203"/>
                    <a:pt x="393" y="219"/>
                  </a:cubicBezTo>
                  <a:cubicBezTo>
                    <a:pt x="290" y="214"/>
                    <a:pt x="243" y="224"/>
                    <a:pt x="164" y="201"/>
                  </a:cubicBezTo>
                  <a:cubicBezTo>
                    <a:pt x="136" y="193"/>
                    <a:pt x="107" y="187"/>
                    <a:pt x="82" y="173"/>
                  </a:cubicBezTo>
                  <a:cubicBezTo>
                    <a:pt x="63" y="162"/>
                    <a:pt x="27" y="137"/>
                    <a:pt x="27" y="137"/>
                  </a:cubicBezTo>
                  <a:cubicBezTo>
                    <a:pt x="0" y="56"/>
                    <a:pt x="9" y="101"/>
                    <a:pt x="9"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Line 13"/>
            <p:cNvSpPr>
              <a:spLocks noChangeShapeType="1"/>
            </p:cNvSpPr>
            <p:nvPr/>
          </p:nvSpPr>
          <p:spPr bwMode="auto">
            <a:xfrm>
              <a:off x="4345832" y="3020081"/>
              <a:ext cx="0" cy="747993"/>
            </a:xfrm>
            <a:prstGeom prst="line">
              <a:avLst/>
            </a:prstGeom>
            <a:noFill/>
            <a:ln w="57150">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Freeform 14"/>
            <p:cNvSpPr>
              <a:spLocks/>
            </p:cNvSpPr>
            <p:nvPr/>
          </p:nvSpPr>
          <p:spPr bwMode="auto">
            <a:xfrm>
              <a:off x="4368260" y="2973331"/>
              <a:ext cx="658813" cy="383586"/>
            </a:xfrm>
            <a:custGeom>
              <a:avLst/>
              <a:gdLst>
                <a:gd name="T0" fmla="*/ 0 w 470"/>
                <a:gd name="T1" fmla="*/ 64 h 320"/>
                <a:gd name="T2" fmla="*/ 27 w 470"/>
                <a:gd name="T3" fmla="*/ 18 h 320"/>
                <a:gd name="T4" fmla="*/ 82 w 470"/>
                <a:gd name="T5" fmla="*/ 0 h 320"/>
                <a:gd name="T6" fmla="*/ 265 w 470"/>
                <a:gd name="T7" fmla="*/ 46 h 320"/>
                <a:gd name="T8" fmla="*/ 320 w 470"/>
                <a:gd name="T9" fmla="*/ 64 h 320"/>
                <a:gd name="T10" fmla="*/ 384 w 470"/>
                <a:gd name="T11" fmla="*/ 128 h 320"/>
                <a:gd name="T12" fmla="*/ 430 w 470"/>
                <a:gd name="T13" fmla="*/ 165 h 320"/>
                <a:gd name="T14" fmla="*/ 448 w 470"/>
                <a:gd name="T15" fmla="*/ 220 h 320"/>
                <a:gd name="T16" fmla="*/ 466 w 470"/>
                <a:gd name="T17" fmla="*/ 247 h 320"/>
                <a:gd name="T18" fmla="*/ 466 w 470"/>
                <a:gd name="T19" fmla="*/ 320 h 3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0"/>
                <a:gd name="T31" fmla="*/ 0 h 320"/>
                <a:gd name="T32" fmla="*/ 470 w 470"/>
                <a:gd name="T33" fmla="*/ 320 h 3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0" h="320">
                  <a:moveTo>
                    <a:pt x="0" y="64"/>
                  </a:moveTo>
                  <a:cubicBezTo>
                    <a:pt x="6" y="46"/>
                    <a:pt x="8" y="28"/>
                    <a:pt x="27" y="18"/>
                  </a:cubicBezTo>
                  <a:cubicBezTo>
                    <a:pt x="44" y="9"/>
                    <a:pt x="82" y="0"/>
                    <a:pt x="82" y="0"/>
                  </a:cubicBezTo>
                  <a:cubicBezTo>
                    <a:pt x="146" y="10"/>
                    <a:pt x="204" y="26"/>
                    <a:pt x="265" y="46"/>
                  </a:cubicBezTo>
                  <a:cubicBezTo>
                    <a:pt x="266" y="46"/>
                    <a:pt x="319" y="63"/>
                    <a:pt x="320" y="64"/>
                  </a:cubicBezTo>
                  <a:cubicBezTo>
                    <a:pt x="351" y="84"/>
                    <a:pt x="359" y="103"/>
                    <a:pt x="384" y="128"/>
                  </a:cubicBezTo>
                  <a:cubicBezTo>
                    <a:pt x="398" y="142"/>
                    <a:pt x="416" y="151"/>
                    <a:pt x="430" y="165"/>
                  </a:cubicBezTo>
                  <a:cubicBezTo>
                    <a:pt x="436" y="183"/>
                    <a:pt x="437" y="204"/>
                    <a:pt x="448" y="220"/>
                  </a:cubicBezTo>
                  <a:cubicBezTo>
                    <a:pt x="454" y="229"/>
                    <a:pt x="464" y="236"/>
                    <a:pt x="466" y="247"/>
                  </a:cubicBezTo>
                  <a:cubicBezTo>
                    <a:pt x="470" y="271"/>
                    <a:pt x="466" y="296"/>
                    <a:pt x="466" y="32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15"/>
            <p:cNvSpPr>
              <a:spLocks/>
            </p:cNvSpPr>
            <p:nvPr/>
          </p:nvSpPr>
          <p:spPr bwMode="auto">
            <a:xfrm>
              <a:off x="4355644" y="3422846"/>
              <a:ext cx="663017" cy="394375"/>
            </a:xfrm>
            <a:custGeom>
              <a:avLst/>
              <a:gdLst>
                <a:gd name="T0" fmla="*/ 0 w 495"/>
                <a:gd name="T1" fmla="*/ 220 h 256"/>
                <a:gd name="T2" fmla="*/ 146 w 495"/>
                <a:gd name="T3" fmla="*/ 256 h 256"/>
                <a:gd name="T4" fmla="*/ 430 w 495"/>
                <a:gd name="T5" fmla="*/ 201 h 256"/>
                <a:gd name="T6" fmla="*/ 494 w 495"/>
                <a:gd name="T7" fmla="*/ 92 h 256"/>
                <a:gd name="T8" fmla="*/ 475 w 495"/>
                <a:gd name="T9" fmla="*/ 0 h 256"/>
                <a:gd name="T10" fmla="*/ 0 60000 65536"/>
                <a:gd name="T11" fmla="*/ 0 60000 65536"/>
                <a:gd name="T12" fmla="*/ 0 60000 65536"/>
                <a:gd name="T13" fmla="*/ 0 60000 65536"/>
                <a:gd name="T14" fmla="*/ 0 60000 65536"/>
                <a:gd name="T15" fmla="*/ 0 w 495"/>
                <a:gd name="T16" fmla="*/ 0 h 256"/>
                <a:gd name="T17" fmla="*/ 495 w 495"/>
                <a:gd name="T18" fmla="*/ 256 h 256"/>
              </a:gdLst>
              <a:ahLst/>
              <a:cxnLst>
                <a:cxn ang="T10">
                  <a:pos x="T0" y="T1"/>
                </a:cxn>
                <a:cxn ang="T11">
                  <a:pos x="T2" y="T3"/>
                </a:cxn>
                <a:cxn ang="T12">
                  <a:pos x="T4" y="T5"/>
                </a:cxn>
                <a:cxn ang="T13">
                  <a:pos x="T6" y="T7"/>
                </a:cxn>
                <a:cxn ang="T14">
                  <a:pos x="T8" y="T9"/>
                </a:cxn>
              </a:cxnLst>
              <a:rect l="T15" t="T16" r="T17" b="T18"/>
              <a:pathLst>
                <a:path w="495" h="256">
                  <a:moveTo>
                    <a:pt x="0" y="220"/>
                  </a:moveTo>
                  <a:cubicBezTo>
                    <a:pt x="56" y="238"/>
                    <a:pt x="88" y="248"/>
                    <a:pt x="146" y="256"/>
                  </a:cubicBezTo>
                  <a:cubicBezTo>
                    <a:pt x="258" y="248"/>
                    <a:pt x="329" y="234"/>
                    <a:pt x="430" y="201"/>
                  </a:cubicBezTo>
                  <a:cubicBezTo>
                    <a:pt x="454" y="164"/>
                    <a:pt x="479" y="133"/>
                    <a:pt x="494" y="92"/>
                  </a:cubicBezTo>
                  <a:cubicBezTo>
                    <a:pt x="483" y="11"/>
                    <a:pt x="495" y="40"/>
                    <a:pt x="475"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Line 16"/>
            <p:cNvSpPr>
              <a:spLocks noChangeShapeType="1"/>
            </p:cNvSpPr>
            <p:nvPr/>
          </p:nvSpPr>
          <p:spPr bwMode="auto">
            <a:xfrm>
              <a:off x="4816813" y="3365308"/>
              <a:ext cx="403698"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Line 17"/>
            <p:cNvSpPr>
              <a:spLocks noChangeShapeType="1"/>
            </p:cNvSpPr>
            <p:nvPr/>
          </p:nvSpPr>
          <p:spPr bwMode="auto">
            <a:xfrm>
              <a:off x="4951379" y="3422846"/>
              <a:ext cx="134566"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Freeform 18"/>
            <p:cNvSpPr>
              <a:spLocks/>
            </p:cNvSpPr>
            <p:nvPr/>
          </p:nvSpPr>
          <p:spPr bwMode="auto">
            <a:xfrm>
              <a:off x="4379473" y="2933774"/>
              <a:ext cx="1379301" cy="445919"/>
            </a:xfrm>
            <a:custGeom>
              <a:avLst/>
              <a:gdLst>
                <a:gd name="T0" fmla="*/ 0 w 984"/>
                <a:gd name="T1" fmla="*/ 78 h 372"/>
                <a:gd name="T2" fmla="*/ 66 w 984"/>
                <a:gd name="T3" fmla="*/ 18 h 372"/>
                <a:gd name="T4" fmla="*/ 102 w 984"/>
                <a:gd name="T5" fmla="*/ 6 h 372"/>
                <a:gd name="T6" fmla="*/ 120 w 984"/>
                <a:gd name="T7" fmla="*/ 0 h 372"/>
                <a:gd name="T8" fmla="*/ 240 w 984"/>
                <a:gd name="T9" fmla="*/ 6 h 372"/>
                <a:gd name="T10" fmla="*/ 552 w 984"/>
                <a:gd name="T11" fmla="*/ 144 h 372"/>
                <a:gd name="T12" fmla="*/ 636 w 984"/>
                <a:gd name="T13" fmla="*/ 222 h 372"/>
                <a:gd name="T14" fmla="*/ 732 w 984"/>
                <a:gd name="T15" fmla="*/ 306 h 372"/>
                <a:gd name="T16" fmla="*/ 984 w 984"/>
                <a:gd name="T17" fmla="*/ 372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84"/>
                <a:gd name="T28" fmla="*/ 0 h 372"/>
                <a:gd name="T29" fmla="*/ 984 w 984"/>
                <a:gd name="T30" fmla="*/ 372 h 3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84" h="372">
                  <a:moveTo>
                    <a:pt x="0" y="78"/>
                  </a:moveTo>
                  <a:cubicBezTo>
                    <a:pt x="14" y="57"/>
                    <a:pt x="42" y="29"/>
                    <a:pt x="66" y="18"/>
                  </a:cubicBezTo>
                  <a:cubicBezTo>
                    <a:pt x="78" y="13"/>
                    <a:pt x="90" y="10"/>
                    <a:pt x="102" y="6"/>
                  </a:cubicBezTo>
                  <a:cubicBezTo>
                    <a:pt x="108" y="4"/>
                    <a:pt x="120" y="0"/>
                    <a:pt x="120" y="0"/>
                  </a:cubicBezTo>
                  <a:cubicBezTo>
                    <a:pt x="160" y="2"/>
                    <a:pt x="200" y="3"/>
                    <a:pt x="240" y="6"/>
                  </a:cubicBezTo>
                  <a:cubicBezTo>
                    <a:pt x="355" y="16"/>
                    <a:pt x="460" y="82"/>
                    <a:pt x="552" y="144"/>
                  </a:cubicBezTo>
                  <a:cubicBezTo>
                    <a:pt x="584" y="166"/>
                    <a:pt x="605" y="201"/>
                    <a:pt x="636" y="222"/>
                  </a:cubicBezTo>
                  <a:cubicBezTo>
                    <a:pt x="660" y="258"/>
                    <a:pt x="696" y="282"/>
                    <a:pt x="732" y="306"/>
                  </a:cubicBezTo>
                  <a:cubicBezTo>
                    <a:pt x="823" y="366"/>
                    <a:pt x="872" y="372"/>
                    <a:pt x="984" y="372"/>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9"/>
            <p:cNvSpPr>
              <a:spLocks/>
            </p:cNvSpPr>
            <p:nvPr/>
          </p:nvSpPr>
          <p:spPr bwMode="auto">
            <a:xfrm>
              <a:off x="4354242" y="3451615"/>
              <a:ext cx="1379301" cy="475887"/>
            </a:xfrm>
            <a:custGeom>
              <a:avLst/>
              <a:gdLst>
                <a:gd name="T0" fmla="*/ 0 w 984"/>
                <a:gd name="T1" fmla="*/ 258 h 397"/>
                <a:gd name="T2" fmla="*/ 54 w 984"/>
                <a:gd name="T3" fmla="*/ 270 h 397"/>
                <a:gd name="T4" fmla="*/ 90 w 984"/>
                <a:gd name="T5" fmla="*/ 294 h 397"/>
                <a:gd name="T6" fmla="*/ 162 w 984"/>
                <a:gd name="T7" fmla="*/ 324 h 397"/>
                <a:gd name="T8" fmla="*/ 216 w 984"/>
                <a:gd name="T9" fmla="*/ 354 h 397"/>
                <a:gd name="T10" fmla="*/ 318 w 984"/>
                <a:gd name="T11" fmla="*/ 384 h 397"/>
                <a:gd name="T12" fmla="*/ 366 w 984"/>
                <a:gd name="T13" fmla="*/ 396 h 397"/>
                <a:gd name="T14" fmla="*/ 516 w 984"/>
                <a:gd name="T15" fmla="*/ 384 h 397"/>
                <a:gd name="T16" fmla="*/ 750 w 984"/>
                <a:gd name="T17" fmla="*/ 234 h 397"/>
                <a:gd name="T18" fmla="*/ 804 w 984"/>
                <a:gd name="T19" fmla="*/ 162 h 397"/>
                <a:gd name="T20" fmla="*/ 852 w 984"/>
                <a:gd name="T21" fmla="*/ 96 h 397"/>
                <a:gd name="T22" fmla="*/ 984 w 984"/>
                <a:gd name="T23" fmla="*/ 0 h 3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84"/>
                <a:gd name="T37" fmla="*/ 0 h 397"/>
                <a:gd name="T38" fmla="*/ 984 w 984"/>
                <a:gd name="T39" fmla="*/ 397 h 3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84" h="397">
                  <a:moveTo>
                    <a:pt x="0" y="258"/>
                  </a:moveTo>
                  <a:cubicBezTo>
                    <a:pt x="10" y="260"/>
                    <a:pt x="41" y="263"/>
                    <a:pt x="54" y="270"/>
                  </a:cubicBezTo>
                  <a:cubicBezTo>
                    <a:pt x="67" y="277"/>
                    <a:pt x="76" y="289"/>
                    <a:pt x="90" y="294"/>
                  </a:cubicBezTo>
                  <a:cubicBezTo>
                    <a:pt x="115" y="302"/>
                    <a:pt x="139" y="311"/>
                    <a:pt x="162" y="324"/>
                  </a:cubicBezTo>
                  <a:cubicBezTo>
                    <a:pt x="208" y="349"/>
                    <a:pt x="182" y="344"/>
                    <a:pt x="216" y="354"/>
                  </a:cubicBezTo>
                  <a:cubicBezTo>
                    <a:pt x="250" y="364"/>
                    <a:pt x="284" y="375"/>
                    <a:pt x="318" y="384"/>
                  </a:cubicBezTo>
                  <a:cubicBezTo>
                    <a:pt x="334" y="388"/>
                    <a:pt x="366" y="396"/>
                    <a:pt x="366" y="396"/>
                  </a:cubicBezTo>
                  <a:cubicBezTo>
                    <a:pt x="407" y="394"/>
                    <a:pt x="469" y="397"/>
                    <a:pt x="516" y="384"/>
                  </a:cubicBezTo>
                  <a:cubicBezTo>
                    <a:pt x="608" y="359"/>
                    <a:pt x="674" y="285"/>
                    <a:pt x="750" y="234"/>
                  </a:cubicBezTo>
                  <a:cubicBezTo>
                    <a:pt x="767" y="209"/>
                    <a:pt x="787" y="188"/>
                    <a:pt x="804" y="162"/>
                  </a:cubicBezTo>
                  <a:cubicBezTo>
                    <a:pt x="819" y="139"/>
                    <a:pt x="830" y="110"/>
                    <a:pt x="852" y="96"/>
                  </a:cubicBezTo>
                  <a:cubicBezTo>
                    <a:pt x="872" y="36"/>
                    <a:pt x="923" y="0"/>
                    <a:pt x="984"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AutoShape 20"/>
            <p:cNvSpPr>
              <a:spLocks noChangeArrowheads="1"/>
            </p:cNvSpPr>
            <p:nvPr/>
          </p:nvSpPr>
          <p:spPr bwMode="auto">
            <a:xfrm rot="5400000">
              <a:off x="5778265" y="3288280"/>
              <a:ext cx="230152" cy="269132"/>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20" name="Text Box 21"/>
            <p:cNvSpPr txBox="1">
              <a:spLocks noChangeArrowheads="1"/>
            </p:cNvSpPr>
            <p:nvPr/>
          </p:nvSpPr>
          <p:spPr bwMode="auto">
            <a:xfrm>
              <a:off x="5556926" y="3020081"/>
              <a:ext cx="80739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sz="1400" dirty="0"/>
                <a:t>amp</a:t>
              </a:r>
            </a:p>
          </p:txBody>
        </p:sp>
        <p:sp>
          <p:nvSpPr>
            <p:cNvPr id="21" name="Rectangle 22"/>
            <p:cNvSpPr>
              <a:spLocks noChangeArrowheads="1"/>
            </p:cNvSpPr>
            <p:nvPr/>
          </p:nvSpPr>
          <p:spPr bwMode="auto">
            <a:xfrm>
              <a:off x="6364321" y="3250232"/>
              <a:ext cx="807396" cy="287690"/>
            </a:xfrm>
            <a:prstGeom prst="rect">
              <a:avLst/>
            </a:prstGeom>
            <a:noFill/>
            <a:ln w="9525">
              <a:solidFill>
                <a:schemeClr val="folHlink"/>
              </a:solidFill>
              <a:miter lim="800000"/>
              <a:headEnd/>
              <a:tailEnd/>
            </a:ln>
          </p:spPr>
          <p:txBody>
            <a:bodyPr wrap="none" anchor="ctr"/>
            <a:lstStyle/>
            <a:p>
              <a:pPr algn="ctr"/>
              <a:r>
                <a:rPr lang="en-US" dirty="0"/>
                <a:t>scope</a:t>
              </a:r>
            </a:p>
          </p:txBody>
        </p:sp>
        <p:sp>
          <p:nvSpPr>
            <p:cNvPr id="22" name="Line 23"/>
            <p:cNvSpPr>
              <a:spLocks noChangeShapeType="1"/>
            </p:cNvSpPr>
            <p:nvPr/>
          </p:nvSpPr>
          <p:spPr bwMode="auto">
            <a:xfrm>
              <a:off x="6027906" y="3422846"/>
              <a:ext cx="3364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Text Box 24"/>
            <p:cNvSpPr txBox="1">
              <a:spLocks noChangeArrowheads="1"/>
            </p:cNvSpPr>
            <p:nvPr/>
          </p:nvSpPr>
          <p:spPr bwMode="auto">
            <a:xfrm>
              <a:off x="1789079" y="4113301"/>
              <a:ext cx="1143811" cy="276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dirty="0"/>
                <a:t>heater</a:t>
              </a:r>
            </a:p>
          </p:txBody>
        </p:sp>
        <p:sp>
          <p:nvSpPr>
            <p:cNvPr id="24" name="Text Box 25"/>
            <p:cNvSpPr txBox="1">
              <a:spLocks noChangeArrowheads="1"/>
            </p:cNvSpPr>
            <p:nvPr/>
          </p:nvSpPr>
          <p:spPr bwMode="auto">
            <a:xfrm>
              <a:off x="4009417" y="4113301"/>
              <a:ext cx="38391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dirty="0" smtClean="0"/>
                <a:t>Bolometer </a:t>
              </a:r>
              <a:r>
                <a:rPr lang="en-US" sz="1400" dirty="0" smtClean="0"/>
                <a:t>(Ti film “superconducting </a:t>
              </a:r>
              <a:r>
                <a:rPr lang="en-US" sz="1400" dirty="0"/>
                <a:t>transition edge detector</a:t>
              </a:r>
              <a:r>
                <a:rPr lang="en-US" sz="1400" dirty="0" smtClean="0"/>
                <a:t>”)</a:t>
              </a:r>
              <a:endParaRPr lang="en-US" sz="1400" dirty="0"/>
            </a:p>
          </p:txBody>
        </p:sp>
        <p:sp>
          <p:nvSpPr>
            <p:cNvPr id="25" name="Text Box 34"/>
            <p:cNvSpPr txBox="1">
              <a:spLocks noChangeArrowheads="1"/>
            </p:cNvSpPr>
            <p:nvPr/>
          </p:nvSpPr>
          <p:spPr bwMode="auto">
            <a:xfrm>
              <a:off x="2798323" y="3192694"/>
              <a:ext cx="1211094" cy="276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spcBef>
                  <a:spcPct val="50000"/>
                </a:spcBef>
              </a:pPr>
              <a:r>
                <a:rPr lang="en-US"/>
                <a:t>solid He</a:t>
              </a:r>
            </a:p>
          </p:txBody>
        </p:sp>
      </p:grpSp>
      <p:sp>
        <p:nvSpPr>
          <p:cNvPr id="28" name="TextBox 27"/>
          <p:cNvSpPr txBox="1"/>
          <p:nvPr/>
        </p:nvSpPr>
        <p:spPr>
          <a:xfrm>
            <a:off x="1230566" y="5334000"/>
            <a:ext cx="6618034" cy="1015663"/>
          </a:xfrm>
          <a:prstGeom prst="rect">
            <a:avLst/>
          </a:prstGeom>
          <a:noFill/>
        </p:spPr>
        <p:txBody>
          <a:bodyPr wrap="square" rtlCol="0">
            <a:spAutoFit/>
          </a:bodyPr>
          <a:lstStyle/>
          <a:p>
            <a:r>
              <a:rPr lang="en-US" sz="2000" dirty="0" smtClean="0"/>
              <a:t>Result: Thermally excited phonon propagation could be seen but </a:t>
            </a:r>
            <a:r>
              <a:rPr lang="en-US" sz="2000" b="1" dirty="0" smtClean="0">
                <a:solidFill>
                  <a:srgbClr val="FF0000"/>
                </a:solidFill>
              </a:rPr>
              <a:t>no</a:t>
            </a:r>
            <a:r>
              <a:rPr lang="en-US" sz="2000" dirty="0" smtClean="0"/>
              <a:t> fourth-sound-like propagating mode.</a:t>
            </a:r>
          </a:p>
          <a:p>
            <a:r>
              <a:rPr lang="en-US" sz="2000" dirty="0" smtClean="0"/>
              <a:t>Y Aoki, X Lin and HK, Low T Phys. 34, 329(2008).</a:t>
            </a:r>
            <a:endParaRPr lang="en-US" sz="2000" dirty="0"/>
          </a:p>
        </p:txBody>
      </p:sp>
    </p:spTree>
    <p:extLst>
      <p:ext uri="{BB962C8B-B14F-4D97-AF65-F5344CB8AC3E}">
        <p14:creationId xmlns:p14="http://schemas.microsoft.com/office/powerpoint/2010/main" val="1313305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1364</TotalTime>
  <Words>1906</Words>
  <Application>Microsoft Macintosh PowerPoint</Application>
  <PresentationFormat>On-screen Show (4:3)</PresentationFormat>
  <Paragraphs>160</Paragraphs>
  <Slides>16</Slides>
  <Notes>13</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Honoring accomplishments of John Reppy</vt:lpstr>
      <vt:lpstr>outline</vt:lpstr>
      <vt:lpstr>Persistent Current in Superfluid 4He – superfluid gyroscope –</vt:lpstr>
      <vt:lpstr>Detection of persistent current  – Doppler-shifted fourth sound –</vt:lpstr>
      <vt:lpstr>New Phase of Liquid 3He – fourth sound propagation and superfluidity –</vt:lpstr>
      <vt:lpstr>Persistent Current in Superfluid 3He – ac gyroscope at mK –</vt:lpstr>
      <vt:lpstr>Search for Supersolidity in 4He – torsional oscillator with exquisite sensitivity –</vt:lpstr>
      <vt:lpstr>Evidence for Supersolidity – TO experiment –</vt:lpstr>
      <vt:lpstr>Search for Independent Evidence of Supersolidity – fourth sound propagation –</vt:lpstr>
      <vt:lpstr>Material Physics of “Supersolidity” – annealing –</vt:lpstr>
      <vt:lpstr>Combine Torsional Oscillator with Ultrasound</vt:lpstr>
      <vt:lpstr>Simultaneous ultrasound and torsional oscillation – experimental set up –</vt:lpstr>
      <vt:lpstr>nom. high purity 4He with 0.3 ppm 3He impurity </vt:lpstr>
      <vt:lpstr>Simultaneous ultrasound and torsional oscillation – preliminary interpretations –</vt:lpstr>
      <vt:lpstr>sample with nom. 20 ppm 3He annealed at 1.55 K</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kojima7</dc:creator>
  <cp:lastModifiedBy>Haruo Kojima</cp:lastModifiedBy>
  <cp:revision>77</cp:revision>
  <cp:lastPrinted>2012-12-14T20:14:53Z</cp:lastPrinted>
  <dcterms:created xsi:type="dcterms:W3CDTF">2012-12-05T14:13:06Z</dcterms:created>
  <dcterms:modified xsi:type="dcterms:W3CDTF">2012-12-16T01:53:19Z</dcterms:modified>
</cp:coreProperties>
</file>