
<file path=[Content_Types].xml><?xml version="1.0" encoding="utf-8"?>
<Types xmlns="http://schemas.openxmlformats.org/package/2006/content-types">
  <Default Extension="xml" ContentType="application/xml"/>
  <Default Extension="jpeg" ContentType="image/jpeg"/>
  <Default Extension="bin" ContentType="application/vnd.openxmlformats-officedocument.presentationml.printerSettings"/>
  <Default Extension="png" ContentType="image/png"/>
  <Default Extension="rels" ContentType="application/vnd.openxmlformats-package.relationships+xml"/>
  <Default Extension="emf" ContentType="image/x-em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theme/themeOverride1.xml" ContentType="application/vnd.openxmlformats-officedocument.themeOverride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843" r:id="rId1"/>
  </p:sldMasterIdLst>
  <p:notesMasterIdLst>
    <p:notesMasterId r:id="rId39"/>
  </p:notesMasterIdLst>
  <p:sldIdLst>
    <p:sldId id="256" r:id="rId2"/>
    <p:sldId id="350" r:id="rId3"/>
    <p:sldId id="363" r:id="rId4"/>
    <p:sldId id="379" r:id="rId5"/>
    <p:sldId id="304" r:id="rId6"/>
    <p:sldId id="339" r:id="rId7"/>
    <p:sldId id="302" r:id="rId8"/>
    <p:sldId id="306" r:id="rId9"/>
    <p:sldId id="303" r:id="rId10"/>
    <p:sldId id="286" r:id="rId11"/>
    <p:sldId id="311" r:id="rId12"/>
    <p:sldId id="312" r:id="rId13"/>
    <p:sldId id="313" r:id="rId14"/>
    <p:sldId id="314" r:id="rId15"/>
    <p:sldId id="315" r:id="rId16"/>
    <p:sldId id="323" r:id="rId17"/>
    <p:sldId id="317" r:id="rId18"/>
    <p:sldId id="316" r:id="rId19"/>
    <p:sldId id="324" r:id="rId20"/>
    <p:sldId id="342" r:id="rId21"/>
    <p:sldId id="334" r:id="rId22"/>
    <p:sldId id="343" r:id="rId23"/>
    <p:sldId id="344" r:id="rId24"/>
    <p:sldId id="345" r:id="rId25"/>
    <p:sldId id="333" r:id="rId26"/>
    <p:sldId id="364" r:id="rId27"/>
    <p:sldId id="365" r:id="rId28"/>
    <p:sldId id="366" r:id="rId29"/>
    <p:sldId id="367" r:id="rId30"/>
    <p:sldId id="372" r:id="rId31"/>
    <p:sldId id="373" r:id="rId32"/>
    <p:sldId id="374" r:id="rId33"/>
    <p:sldId id="375" r:id="rId34"/>
    <p:sldId id="376" r:id="rId35"/>
    <p:sldId id="377" r:id="rId36"/>
    <p:sldId id="378" r:id="rId37"/>
    <p:sldId id="371" r:id="rId38"/>
  </p:sldIdLst>
  <p:sldSz cx="9144000" cy="6858000" type="screen4x3"/>
  <p:notesSz cx="6858000" cy="9144000"/>
  <p:defaultTextStyle>
    <a:defPPr>
      <a:defRPr lang="en-US"/>
    </a:defPPr>
    <a:lvl1pPr algn="l" defTabSz="457200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ＭＳ Ｐゴシック" charset="0"/>
        <a:cs typeface="ＭＳ Ｐゴシック" charset="0"/>
      </a:defRPr>
    </a:lvl1pPr>
    <a:lvl2pPr marL="457200" algn="l" defTabSz="457200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ＭＳ Ｐゴシック" charset="0"/>
        <a:cs typeface="ＭＳ Ｐゴシック" charset="0"/>
      </a:defRPr>
    </a:lvl2pPr>
    <a:lvl3pPr marL="914400" algn="l" defTabSz="457200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ＭＳ Ｐゴシック" charset="0"/>
        <a:cs typeface="ＭＳ Ｐゴシック" charset="0"/>
      </a:defRPr>
    </a:lvl3pPr>
    <a:lvl4pPr marL="1371600" algn="l" defTabSz="457200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ＭＳ Ｐゴシック" charset="0"/>
        <a:cs typeface="ＭＳ Ｐゴシック" charset="0"/>
      </a:defRPr>
    </a:lvl4pPr>
    <a:lvl5pPr marL="1828800" algn="l" defTabSz="457200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ＭＳ Ｐゴシック" charset="0"/>
        <a:cs typeface="ＭＳ Ｐゴシック" charset="0"/>
      </a:defRPr>
    </a:lvl5pPr>
    <a:lvl6pPr marL="2286000" algn="l" defTabSz="457200" rtl="0" eaLnBrk="1" latinLnBrk="0" hangingPunct="1">
      <a:defRPr kern="1200">
        <a:solidFill>
          <a:schemeClr val="tx1"/>
        </a:solidFill>
        <a:latin typeface="Arial" charset="0"/>
        <a:ea typeface="ＭＳ Ｐゴシック" charset="0"/>
        <a:cs typeface="ＭＳ Ｐゴシック" charset="0"/>
      </a:defRPr>
    </a:lvl6pPr>
    <a:lvl7pPr marL="2743200" algn="l" defTabSz="457200" rtl="0" eaLnBrk="1" latinLnBrk="0" hangingPunct="1">
      <a:defRPr kern="1200">
        <a:solidFill>
          <a:schemeClr val="tx1"/>
        </a:solidFill>
        <a:latin typeface="Arial" charset="0"/>
        <a:ea typeface="ＭＳ Ｐゴシック" charset="0"/>
        <a:cs typeface="ＭＳ Ｐゴシック" charset="0"/>
      </a:defRPr>
    </a:lvl7pPr>
    <a:lvl8pPr marL="3200400" algn="l" defTabSz="457200" rtl="0" eaLnBrk="1" latinLnBrk="0" hangingPunct="1">
      <a:defRPr kern="1200">
        <a:solidFill>
          <a:schemeClr val="tx1"/>
        </a:solidFill>
        <a:latin typeface="Arial" charset="0"/>
        <a:ea typeface="ＭＳ Ｐゴシック" charset="0"/>
        <a:cs typeface="ＭＳ Ｐゴシック" charset="0"/>
      </a:defRPr>
    </a:lvl8pPr>
    <a:lvl9pPr marL="3657600" algn="l" defTabSz="457200" rtl="0" eaLnBrk="1" latinLnBrk="0" hangingPunct="1">
      <a:defRPr kern="1200">
        <a:solidFill>
          <a:schemeClr val="tx1"/>
        </a:solidFill>
        <a:latin typeface="Arial" charset="0"/>
        <a:ea typeface="ＭＳ Ｐゴシック" charset="0"/>
        <a:cs typeface="ＭＳ Ｐゴシック" charset="0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3340" autoAdjust="0"/>
    <p:restoredTop sz="99219" autoAdjust="0"/>
  </p:normalViewPr>
  <p:slideViewPr>
    <p:cSldViewPr snapToGrid="0" snapToObjects="1">
      <p:cViewPr>
        <p:scale>
          <a:sx n="72" d="100"/>
          <a:sy n="72" d="100"/>
        </p:scale>
        <p:origin x="-5888" y="-297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slide" Target="slides/slide21.xml"/><Relationship Id="rId23" Type="http://schemas.openxmlformats.org/officeDocument/2006/relationships/slide" Target="slides/slide22.xml"/><Relationship Id="rId24" Type="http://schemas.openxmlformats.org/officeDocument/2006/relationships/slide" Target="slides/slide23.xml"/><Relationship Id="rId25" Type="http://schemas.openxmlformats.org/officeDocument/2006/relationships/slide" Target="slides/slide24.xml"/><Relationship Id="rId26" Type="http://schemas.openxmlformats.org/officeDocument/2006/relationships/slide" Target="slides/slide25.xml"/><Relationship Id="rId27" Type="http://schemas.openxmlformats.org/officeDocument/2006/relationships/slide" Target="slides/slide26.xml"/><Relationship Id="rId28" Type="http://schemas.openxmlformats.org/officeDocument/2006/relationships/slide" Target="slides/slide27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30" Type="http://schemas.openxmlformats.org/officeDocument/2006/relationships/slide" Target="slides/slide29.xml"/><Relationship Id="rId31" Type="http://schemas.openxmlformats.org/officeDocument/2006/relationships/slide" Target="slides/slide30.xml"/><Relationship Id="rId32" Type="http://schemas.openxmlformats.org/officeDocument/2006/relationships/slide" Target="slides/slide31.xml"/><Relationship Id="rId9" Type="http://schemas.openxmlformats.org/officeDocument/2006/relationships/slide" Target="slides/slide8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33" Type="http://schemas.openxmlformats.org/officeDocument/2006/relationships/slide" Target="slides/slide32.xml"/><Relationship Id="rId34" Type="http://schemas.openxmlformats.org/officeDocument/2006/relationships/slide" Target="slides/slide33.xml"/><Relationship Id="rId35" Type="http://schemas.openxmlformats.org/officeDocument/2006/relationships/slide" Target="slides/slide34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37" Type="http://schemas.openxmlformats.org/officeDocument/2006/relationships/slide" Target="slides/slide36.xml"/><Relationship Id="rId38" Type="http://schemas.openxmlformats.org/officeDocument/2006/relationships/slide" Target="slides/slide37.xml"/><Relationship Id="rId39" Type="http://schemas.openxmlformats.org/officeDocument/2006/relationships/notesMaster" Target="notesMasters/notesMaster1.xml"/><Relationship Id="rId40" Type="http://schemas.openxmlformats.org/officeDocument/2006/relationships/printerSettings" Target="printerSettings/printerSettings1.bin"/><Relationship Id="rId41" Type="http://schemas.openxmlformats.org/officeDocument/2006/relationships/presProps" Target="presProps.xml"/><Relationship Id="rId42" Type="http://schemas.openxmlformats.org/officeDocument/2006/relationships/viewProps" Target="viewProps.xml"/><Relationship Id="rId43" Type="http://schemas.openxmlformats.org/officeDocument/2006/relationships/theme" Target="theme/theme1.xml"/><Relationship Id="rId44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ea typeface="+mn-ea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Calibri" charset="0"/>
              </a:defRPr>
            </a:lvl1pPr>
          </a:lstStyle>
          <a:p>
            <a:fld id="{A4831B69-0FD9-8645-B177-D926FB6EC5BE}" type="datetime1">
              <a:rPr lang="en-US"/>
              <a:pPr/>
              <a:t>5/4/15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en-US" noProof="0" smtClean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noProof="0" smtClean="0"/>
              <a:t>Click to 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ea typeface="+mn-ea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Calibri" charset="0"/>
              </a:defRPr>
            </a:lvl1pPr>
          </a:lstStyle>
          <a:p>
            <a:fld id="{C0BFBD26-18C9-804E-B196-FF4B8708B9A6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81665481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defTabSz="457200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ＭＳ Ｐゴシック" charset="-128"/>
        <a:cs typeface="ＭＳ Ｐゴシック" charset="-128"/>
      </a:defRPr>
    </a:lvl1pPr>
    <a:lvl2pPr marL="457200" algn="l" defTabSz="457200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ＭＳ Ｐゴシック" charset="-128"/>
        <a:cs typeface="+mn-cs"/>
      </a:defRPr>
    </a:lvl2pPr>
    <a:lvl3pPr marL="914400" algn="l" defTabSz="457200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ＭＳ Ｐゴシック" charset="-128"/>
        <a:cs typeface="+mn-cs"/>
      </a:defRPr>
    </a:lvl3pPr>
    <a:lvl4pPr marL="1371600" algn="l" defTabSz="457200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ＭＳ Ｐゴシック" charset="-128"/>
        <a:cs typeface="+mn-cs"/>
      </a:defRPr>
    </a:lvl4pPr>
    <a:lvl5pPr marL="1828800" algn="l" defTabSz="457200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ＭＳ Ｐゴシック" charset="-128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2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0BFBD26-18C9-804E-B196-FF4B8708B9A6}" type="slidenum">
              <a:rPr lang="en-US" smtClean="0"/>
              <a:pPr/>
              <a:t>22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516082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themeOverride" Target="../theme/themeOverride1.xml"/><Relationship Id="rId2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traight Connector 3"/>
          <p:cNvSpPr>
            <a:spLocks noChangeShapeType="1"/>
          </p:cNvSpPr>
          <p:nvPr/>
        </p:nvSpPr>
        <p:spPr bwMode="auto">
          <a:xfrm>
            <a:off x="514350" y="5349903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lIns="91430" tIns="45715" rIns="91430" bIns="45715"/>
          <a:lstStyle/>
          <a:p>
            <a:pPr>
              <a:defRPr/>
            </a:pPr>
            <a:endParaRPr lang="en-US">
              <a:ea typeface="ＭＳ Ｐゴシック" charset="-128"/>
              <a:cs typeface="ＭＳ Ｐゴシック" charset="-128"/>
            </a:endParaRPr>
          </a:p>
        </p:txBody>
      </p:sp>
      <p:sp>
        <p:nvSpPr>
          <p:cNvPr id="29" name="Title 28"/>
          <p:cNvSpPr>
            <a:spLocks noGrp="1"/>
          </p:cNvSpPr>
          <p:nvPr>
            <p:ph type="ctrTitle"/>
          </p:nvPr>
        </p:nvSpPr>
        <p:spPr>
          <a:xfrm>
            <a:off x="381000" y="4853411"/>
            <a:ext cx="8458200" cy="1222375"/>
          </a:xfrm>
        </p:spPr>
        <p:txBody>
          <a:bodyPr anchor="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9" name="Subtitle 8"/>
          <p:cNvSpPr>
            <a:spLocks noGrp="1"/>
          </p:cNvSpPr>
          <p:nvPr>
            <p:ph type="subTitle" idx="1"/>
          </p:nvPr>
        </p:nvSpPr>
        <p:spPr>
          <a:xfrm>
            <a:off x="381000" y="3886201"/>
            <a:ext cx="8458200" cy="914400"/>
          </a:xfrm>
        </p:spPr>
        <p:txBody>
          <a:bodyPr anchor="b"/>
          <a:lstStyle>
            <a:lvl1pPr marL="0" indent="0" algn="l">
              <a:buNone/>
              <a:defRPr sz="2400">
                <a:solidFill>
                  <a:schemeClr val="tx2">
                    <a:shade val="75000"/>
                  </a:schemeClr>
                </a:solidFill>
              </a:defRPr>
            </a:lvl1pPr>
            <a:lvl2pPr marL="457153" indent="0" algn="ctr">
              <a:buNone/>
            </a:lvl2pPr>
            <a:lvl3pPr marL="914305" indent="0" algn="ctr">
              <a:buNone/>
            </a:lvl3pPr>
            <a:lvl4pPr marL="1371458" indent="0" algn="ctr">
              <a:buNone/>
            </a:lvl4pPr>
            <a:lvl5pPr marL="1828610" indent="0" algn="ctr">
              <a:buNone/>
            </a:lvl5pPr>
            <a:lvl6pPr marL="2285763" indent="0" algn="ctr">
              <a:buNone/>
            </a:lvl6pPr>
            <a:lvl7pPr marL="2742915" indent="0" algn="ctr">
              <a:buNone/>
            </a:lvl7pPr>
            <a:lvl8pPr marL="3200068" indent="0" algn="ctr">
              <a:buNone/>
            </a:lvl8pPr>
            <a:lvl9pPr marL="3657220" indent="0" algn="ctr">
              <a:buNone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5" name="Date Placeholder 15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A30AF86E-A313-9E47-BC54-15386F615A42}" type="datetime1">
              <a:rPr lang="en-US"/>
              <a:pPr/>
              <a:t>5/4/15</a:t>
            </a:fld>
            <a:endParaRPr lang="en-US"/>
          </a:p>
        </p:txBody>
      </p:sp>
      <p:sp>
        <p:nvSpPr>
          <p:cNvPr id="6" name="Footer Placeholder 1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14"/>
          <p:cNvSpPr>
            <a:spLocks noGrp="1"/>
          </p:cNvSpPr>
          <p:nvPr>
            <p:ph type="sldNum" sz="quarter" idx="12"/>
          </p:nvPr>
        </p:nvSpPr>
        <p:spPr>
          <a:xfrm>
            <a:off x="8229600" y="6473825"/>
            <a:ext cx="758825" cy="247650"/>
          </a:xfrm>
        </p:spPr>
        <p:txBody>
          <a:bodyPr/>
          <a:lstStyle>
            <a:lvl1pPr>
              <a:defRPr/>
            </a:lvl1pPr>
          </a:lstStyle>
          <a:p>
            <a:fld id="{AB65CBF0-83CE-B443-A488-FA826629649D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665852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Title 2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27" name="Content Placeholder 26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2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D40B5501-64D9-0243-B5DC-7D6C5F7733DC}" type="datetime1">
              <a:rPr lang="en-US"/>
              <a:pPr/>
              <a:t>5/4/15</a:t>
            </a:fld>
            <a:endParaRPr lang="en-US"/>
          </a:p>
        </p:txBody>
      </p:sp>
      <p:sp>
        <p:nvSpPr>
          <p:cNvPr id="5" name="Footer Placeholder 18"/>
          <p:cNvSpPr>
            <a:spLocks noGrp="1"/>
          </p:cNvSpPr>
          <p:nvPr>
            <p:ph type="ftr" sz="quarter" idx="11"/>
          </p:nvPr>
        </p:nvSpPr>
        <p:spPr>
          <a:xfrm>
            <a:off x="3581400" y="76200"/>
            <a:ext cx="2895600" cy="288925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15"/>
          <p:cNvSpPr>
            <a:spLocks noGrp="1"/>
          </p:cNvSpPr>
          <p:nvPr>
            <p:ph type="sldNum" sz="quarter" idx="12"/>
          </p:nvPr>
        </p:nvSpPr>
        <p:spPr>
          <a:xfrm>
            <a:off x="8229600" y="6473825"/>
            <a:ext cx="758825" cy="247650"/>
          </a:xfrm>
        </p:spPr>
        <p:txBody>
          <a:bodyPr/>
          <a:lstStyle>
            <a:lvl1pPr>
              <a:defRPr/>
            </a:lvl1pPr>
          </a:lstStyle>
          <a:p>
            <a:fld id="{533CDAE9-0226-F64D-9AB1-5BDE4B004F07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4663744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traight Connector 3"/>
          <p:cNvSpPr>
            <a:spLocks noChangeShapeType="1"/>
          </p:cNvSpPr>
          <p:nvPr/>
        </p:nvSpPr>
        <p:spPr bwMode="auto">
          <a:xfrm>
            <a:off x="514350" y="3444903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lIns="91430" tIns="45715" rIns="91430" bIns="45715"/>
          <a:lstStyle/>
          <a:p>
            <a:pPr>
              <a:defRPr/>
            </a:pPr>
            <a:endParaRPr lang="en-US">
              <a:ea typeface="ＭＳ Ｐゴシック" charset="-128"/>
              <a:cs typeface="ＭＳ Ｐゴシック" charset="-128"/>
            </a:endParaRPr>
          </a:p>
        </p:txBody>
      </p:sp>
      <p:sp>
        <p:nvSpPr>
          <p:cNvPr id="6" name="Text Placeholder 5"/>
          <p:cNvSpPr>
            <a:spLocks noGrp="1"/>
          </p:cNvSpPr>
          <p:nvPr>
            <p:ph type="body" idx="1"/>
          </p:nvPr>
        </p:nvSpPr>
        <p:spPr>
          <a:xfrm>
            <a:off x="381000" y="1676400"/>
            <a:ext cx="8458200" cy="1219200"/>
          </a:xfrm>
        </p:spPr>
        <p:txBody>
          <a:bodyPr anchor="b"/>
          <a:lstStyle>
            <a:lvl1pPr marL="0" indent="0" algn="r">
              <a:buNone/>
              <a:defRPr sz="2000">
                <a:solidFill>
                  <a:schemeClr val="tx2">
                    <a:shade val="75000"/>
                  </a:schemeClr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>
          <a:xfrm>
            <a:off x="180475" y="2947085"/>
            <a:ext cx="8686800" cy="1184825"/>
          </a:xfrm>
        </p:spPr>
        <p:txBody>
          <a:bodyPr rtlCol="0" anchor="t"/>
          <a:lstStyle>
            <a:lvl1pPr algn="r"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5" name="Date Placeholder 18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5C1AF6C5-35EC-EF46-AC9D-EEC5897C23DF}" type="datetime1">
              <a:rPr lang="en-US"/>
              <a:pPr/>
              <a:t>5/4/15</a:t>
            </a:fld>
            <a:endParaRPr lang="en-US"/>
          </a:p>
        </p:txBody>
      </p:sp>
      <p:sp>
        <p:nvSpPr>
          <p:cNvPr id="7" name="Footer Placeholder 10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Slide Number Placeholder 1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9D5776BB-AA8A-CB4B-80BA-A469E1786D14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66995804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Title 19"/>
          <p:cNvSpPr>
            <a:spLocks noGrp="1"/>
          </p:cNvSpPr>
          <p:nvPr>
            <p:ph type="title"/>
          </p:nvPr>
        </p:nvSpPr>
        <p:spPr>
          <a:xfrm>
            <a:off x="301752" y="457200"/>
            <a:ext cx="8686800" cy="841248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14" name="Content Placeholder 13"/>
          <p:cNvSpPr>
            <a:spLocks noGrp="1"/>
          </p:cNvSpPr>
          <p:nvPr>
            <p:ph sz="half" idx="1"/>
          </p:nvPr>
        </p:nvSpPr>
        <p:spPr>
          <a:xfrm>
            <a:off x="304800" y="1600200"/>
            <a:ext cx="4191000" cy="47244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13" name="Content Placeholder 12"/>
          <p:cNvSpPr>
            <a:spLocks noGrp="1"/>
          </p:cNvSpPr>
          <p:nvPr>
            <p:ph sz="half" idx="2"/>
          </p:nvPr>
        </p:nvSpPr>
        <p:spPr>
          <a:xfrm>
            <a:off x="4648201" y="1600200"/>
            <a:ext cx="4343400" cy="47244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10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1947E59E-079F-E643-82EA-55FE8D5AD764}" type="datetime1">
              <a:rPr lang="en-US"/>
              <a:pPr/>
              <a:t>5/4/15</a:t>
            </a:fld>
            <a:endParaRPr lang="en-US"/>
          </a:p>
        </p:txBody>
      </p:sp>
      <p:sp>
        <p:nvSpPr>
          <p:cNvPr id="6" name="Footer Placeholder 2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B93F9AF1-D28B-1244-8477-3D01B7B9909D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198368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Straight Connector 6"/>
          <p:cNvSpPr>
            <a:spLocks noChangeShapeType="1"/>
          </p:cNvSpPr>
          <p:nvPr/>
        </p:nvSpPr>
        <p:spPr bwMode="auto">
          <a:xfrm>
            <a:off x="514350" y="6019801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lIns="91430" tIns="45715" rIns="91430" bIns="45715"/>
          <a:lstStyle/>
          <a:p>
            <a:pPr>
              <a:defRPr/>
            </a:pPr>
            <a:endParaRPr lang="en-US">
              <a:ea typeface="ＭＳ Ｐゴシック" charset="-128"/>
              <a:cs typeface="ＭＳ Ｐゴシック" charset="-128"/>
            </a:endParaRPr>
          </a:p>
        </p:txBody>
      </p:sp>
      <p:sp>
        <p:nvSpPr>
          <p:cNvPr id="29" name="Title 28"/>
          <p:cNvSpPr>
            <a:spLocks noGrp="1"/>
          </p:cNvSpPr>
          <p:nvPr>
            <p:ph type="title"/>
          </p:nvPr>
        </p:nvSpPr>
        <p:spPr>
          <a:xfrm>
            <a:off x="304801" y="5410200"/>
            <a:ext cx="8610600" cy="88265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13" name="Text Placeholder 12"/>
          <p:cNvSpPr>
            <a:spLocks noGrp="1"/>
          </p:cNvSpPr>
          <p:nvPr>
            <p:ph type="body" idx="1"/>
          </p:nvPr>
        </p:nvSpPr>
        <p:spPr>
          <a:xfrm>
            <a:off x="281444" y="666750"/>
            <a:ext cx="4290556" cy="639762"/>
          </a:xfrm>
        </p:spPr>
        <p:txBody>
          <a:bodyPr anchor="ctr"/>
          <a:lstStyle>
            <a:lvl1pPr marL="0" indent="0">
              <a:buNone/>
              <a:defRPr sz="1800" b="0" cap="all" baseline="0">
                <a:solidFill>
                  <a:schemeClr val="accent1">
                    <a:shade val="50000"/>
                  </a:schemeClr>
                </a:solidFill>
                <a:latin typeface="+mj-lt"/>
                <a:ea typeface="+mj-ea"/>
                <a:cs typeface="+mj-cs"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25" name="Text Placeholder 24"/>
          <p:cNvSpPr>
            <a:spLocks noGrp="1"/>
          </p:cNvSpPr>
          <p:nvPr>
            <p:ph type="body" sz="half" idx="3"/>
          </p:nvPr>
        </p:nvSpPr>
        <p:spPr>
          <a:xfrm>
            <a:off x="4645026" y="666750"/>
            <a:ext cx="4292241" cy="639762"/>
          </a:xfrm>
        </p:spPr>
        <p:txBody>
          <a:bodyPr anchor="ctr"/>
          <a:lstStyle>
            <a:lvl1pPr marL="0" indent="0">
              <a:buNone/>
              <a:defRPr sz="1800" b="0" cap="all" baseline="0">
                <a:solidFill>
                  <a:schemeClr val="accent1">
                    <a:shade val="50000"/>
                  </a:schemeClr>
                </a:solidFill>
                <a:latin typeface="+mj-lt"/>
                <a:ea typeface="+mj-ea"/>
                <a:cs typeface="+mj-cs"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quarter" idx="2"/>
          </p:nvPr>
        </p:nvSpPr>
        <p:spPr>
          <a:xfrm>
            <a:off x="281444" y="1316038"/>
            <a:ext cx="4290556" cy="39417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28" name="Content Placeholder 27"/>
          <p:cNvSpPr>
            <a:spLocks noGrp="1"/>
          </p:cNvSpPr>
          <p:nvPr>
            <p:ph sz="quarter" idx="4"/>
          </p:nvPr>
        </p:nvSpPr>
        <p:spPr>
          <a:xfrm>
            <a:off x="4648730" y="1316038"/>
            <a:ext cx="4288536" cy="39417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8" name="Date Placeholder 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2A671A0B-5185-2843-B869-9E95732EF6A0}" type="datetime1">
              <a:rPr lang="en-US"/>
              <a:pPr/>
              <a:t>5/4/15</a:t>
            </a:fld>
            <a:endParaRPr lang="en-US"/>
          </a:p>
        </p:txBody>
      </p:sp>
      <p:sp>
        <p:nvSpPr>
          <p:cNvPr id="9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0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8229600" y="6477000"/>
            <a:ext cx="762000" cy="247650"/>
          </a:xfrm>
        </p:spPr>
        <p:txBody>
          <a:bodyPr/>
          <a:lstStyle>
            <a:lvl1pPr>
              <a:defRPr/>
            </a:lvl1pPr>
          </a:lstStyle>
          <a:p>
            <a:fld id="{4B3BB063-7FC5-6243-860F-61D5631D7CCD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1475854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Title 29"/>
          <p:cNvSpPr>
            <a:spLocks noGrp="1"/>
          </p:cNvSpPr>
          <p:nvPr>
            <p:ph type="title"/>
          </p:nvPr>
        </p:nvSpPr>
        <p:spPr>
          <a:xfrm>
            <a:off x="301752" y="457200"/>
            <a:ext cx="8686800" cy="841248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10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055961FB-50D9-DE49-A66A-6777F126B511}" type="datetime1">
              <a:rPr lang="en-US"/>
              <a:pPr/>
              <a:t>5/4/15</a:t>
            </a:fld>
            <a:endParaRPr lang="en-US"/>
          </a:p>
        </p:txBody>
      </p:sp>
      <p:sp>
        <p:nvSpPr>
          <p:cNvPr id="4" name="Footer Placeholder 2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C6227C10-58AC-164E-BC9F-348FFB59EFDF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4920543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61209E0C-9A6E-6346-B90D-F354D85BC156}" type="datetime1">
              <a:rPr lang="en-US"/>
              <a:pPr/>
              <a:t>5/4/15</a:t>
            </a:fld>
            <a:endParaRPr lang="en-US"/>
          </a:p>
        </p:txBody>
      </p:sp>
      <p:sp>
        <p:nvSpPr>
          <p:cNvPr id="3" name="Footer Placeholder 2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F9A11D93-C30E-5C4F-93BD-BC4157A66877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801762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traight Connector 4"/>
          <p:cNvSpPr>
            <a:spLocks noChangeShapeType="1"/>
          </p:cNvSpPr>
          <p:nvPr/>
        </p:nvSpPr>
        <p:spPr bwMode="auto">
          <a:xfrm>
            <a:off x="514350" y="5849118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lIns="91430" tIns="45715" rIns="91430" bIns="45715"/>
          <a:lstStyle/>
          <a:p>
            <a:pPr>
              <a:defRPr/>
            </a:pPr>
            <a:endParaRPr lang="en-US">
              <a:ea typeface="ＭＳ Ｐゴシック" charset="-128"/>
              <a:cs typeface="ＭＳ Ｐゴシック" charset="-128"/>
            </a:endParaRPr>
          </a:p>
        </p:txBody>
      </p:sp>
      <p:sp>
        <p:nvSpPr>
          <p:cNvPr id="12" name="Title 11"/>
          <p:cNvSpPr>
            <a:spLocks noGrp="1"/>
          </p:cNvSpPr>
          <p:nvPr>
            <p:ph type="title"/>
          </p:nvPr>
        </p:nvSpPr>
        <p:spPr>
          <a:xfrm>
            <a:off x="457200" y="5486400"/>
            <a:ext cx="8458200" cy="520700"/>
          </a:xfrm>
        </p:spPr>
        <p:txBody>
          <a:bodyPr/>
          <a:lstStyle>
            <a:lvl1pPr algn="l">
              <a:buNone/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26" name="Text Placeholder 25"/>
          <p:cNvSpPr>
            <a:spLocks noGrp="1"/>
          </p:cNvSpPr>
          <p:nvPr>
            <p:ph type="body" idx="2"/>
          </p:nvPr>
        </p:nvSpPr>
        <p:spPr>
          <a:xfrm>
            <a:off x="457201" y="609601"/>
            <a:ext cx="3008313" cy="4800600"/>
          </a:xfrm>
        </p:spPr>
        <p:txBody>
          <a:bodyPr/>
          <a:lstStyle>
            <a:lvl1pPr marL="0" indent="0"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4" name="Content Placeholder 13"/>
          <p:cNvSpPr>
            <a:spLocks noGrp="1"/>
          </p:cNvSpPr>
          <p:nvPr>
            <p:ph sz="half" idx="1"/>
          </p:nvPr>
        </p:nvSpPr>
        <p:spPr>
          <a:xfrm>
            <a:off x="3575050" y="609601"/>
            <a:ext cx="5340350" cy="480060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Date Placeholder 2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817698CA-C5FC-ED46-8CE7-EFD57E503647}" type="datetime1">
              <a:rPr lang="en-US"/>
              <a:pPr/>
              <a:t>5/4/15</a:t>
            </a:fld>
            <a:endParaRPr lang="en-US"/>
          </a:p>
        </p:txBody>
      </p:sp>
      <p:sp>
        <p:nvSpPr>
          <p:cNvPr id="7" name="Footer Placeholder 28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C7AB659F-D680-B847-B5DC-D781B85D393B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4391623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Picture Placeholder 12"/>
          <p:cNvSpPr>
            <a:spLocks noGrp="1"/>
          </p:cNvSpPr>
          <p:nvPr>
            <p:ph type="pic" idx="1"/>
          </p:nvPr>
        </p:nvSpPr>
        <p:spPr>
          <a:xfrm>
            <a:off x="3505200" y="616635"/>
            <a:ext cx="5029200" cy="3657600"/>
          </a:xfrm>
          <a:solidFill>
            <a:schemeClr val="bg1"/>
          </a:solidFill>
          <a:ln w="6350">
            <a:solidFill>
              <a:schemeClr val="accent1"/>
            </a:solidFill>
          </a:ln>
          <a:effectLst>
            <a:reflection blurRad="1000" stA="49000" endA="500" endPos="10000" dist="900" dir="5400000" sy="-90000" algn="bl" rotWithShape="0"/>
          </a:effectLst>
        </p:spPr>
        <p:txBody>
          <a:bodyPr>
            <a:normAutofit/>
          </a:bodyPr>
          <a:lstStyle>
            <a:lvl1pPr marL="0" indent="0">
              <a:buNone/>
              <a:defRPr sz="3200"/>
            </a:lvl1pPr>
          </a:lstStyle>
          <a:p>
            <a:pPr lvl="0"/>
            <a:r>
              <a:rPr lang="en-US" noProof="0" smtClean="0"/>
              <a:t>Click icon to add picture</a:t>
            </a:r>
            <a:endParaRPr lang="en-US" noProof="0" dirty="0"/>
          </a:p>
        </p:txBody>
      </p:sp>
      <p:sp>
        <p:nvSpPr>
          <p:cNvPr id="17" name="Title 16"/>
          <p:cNvSpPr>
            <a:spLocks noGrp="1"/>
          </p:cNvSpPr>
          <p:nvPr>
            <p:ph type="title"/>
          </p:nvPr>
        </p:nvSpPr>
        <p:spPr>
          <a:xfrm>
            <a:off x="381000" y="4993760"/>
            <a:ext cx="5867400" cy="522288"/>
          </a:xfrm>
        </p:spPr>
        <p:txBody>
          <a:bodyPr/>
          <a:lstStyle>
            <a:lvl1pPr algn="l">
              <a:buNone/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26" name="Text Placeholder 25"/>
          <p:cNvSpPr>
            <a:spLocks noGrp="1"/>
          </p:cNvSpPr>
          <p:nvPr>
            <p:ph type="body" sz="half" idx="2"/>
          </p:nvPr>
        </p:nvSpPr>
        <p:spPr>
          <a:xfrm>
            <a:off x="381000" y="5533218"/>
            <a:ext cx="5867400" cy="768350"/>
          </a:xfrm>
        </p:spPr>
        <p:txBody>
          <a:bodyPr lIns="109716" tIns="0"/>
          <a:lstStyle>
            <a:lvl1pPr marL="0" indent="0"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2D3AB1BC-6AA6-A445-A2D4-07AEBC8A0985}" type="datetime1">
              <a:rPr lang="en-US"/>
              <a:pPr/>
              <a:t>5/4/15</a:t>
            </a:fld>
            <a:endParaRPr lang="en-US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30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34D94F2F-7AB8-0448-A134-637E3DAEF267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6773880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10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2F33E55A-7115-D34E-A786-33BB73A23419}" type="datetime1">
              <a:rPr lang="en-US"/>
              <a:pPr/>
              <a:t>5/4/15</a:t>
            </a:fld>
            <a:endParaRPr lang="en-US"/>
          </a:p>
        </p:txBody>
      </p:sp>
      <p:sp>
        <p:nvSpPr>
          <p:cNvPr id="5" name="Footer Placeholder 2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62C9A9BF-EAC2-EF4D-B27A-8A1428895EC8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3147609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858001" y="549277"/>
            <a:ext cx="18288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549277"/>
            <a:ext cx="62484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1DF313A1-4EB0-EF48-B2E3-1CE08AA919C2}" type="datetime1">
              <a:rPr lang="en-US"/>
              <a:pPr/>
              <a:t>5/4/15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6F328C0E-CD19-2943-B082-3C75C602A91B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49790161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clipArtAndTx">
  <p:cSld name="Title, Clip Art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1" y="0"/>
            <a:ext cx="7793038" cy="11430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lipArt Placeholder 2"/>
          <p:cNvSpPr>
            <a:spLocks noGrp="1"/>
          </p:cNvSpPr>
          <p:nvPr>
            <p:ph type="clipArt" sz="half" idx="1"/>
          </p:nvPr>
        </p:nvSpPr>
        <p:spPr>
          <a:xfrm>
            <a:off x="1182688" y="2017714"/>
            <a:ext cx="3810000" cy="4114800"/>
          </a:xfrm>
        </p:spPr>
        <p:txBody>
          <a:bodyPr>
            <a:normAutofit/>
          </a:bodyPr>
          <a:lstStyle/>
          <a:p>
            <a:pPr lvl="0"/>
            <a:r>
              <a:rPr lang="en-US" noProof="0" smtClean="0"/>
              <a:t>Click icon to add clip art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145088" y="2017714"/>
            <a:ext cx="3810000" cy="41148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fld id="{F6A4DBA1-B525-3747-82B4-5AE85ED4DEED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37057987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6480" y="273628"/>
            <a:ext cx="8212320" cy="1129079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10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7987520D-714A-624D-9975-8AA94BF071DA}" type="datetime1">
              <a:rPr lang="en-US"/>
              <a:pPr/>
              <a:t>5/4/15</a:t>
            </a:fld>
            <a:endParaRPr lang="en-US"/>
          </a:p>
        </p:txBody>
      </p:sp>
      <p:sp>
        <p:nvSpPr>
          <p:cNvPr id="4" name="Footer Placeholder 2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3B74A34C-FD97-A041-BA43-DF6E84CFBEF6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3461349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slideLayout" Target="../slideLayouts/slideLayout12.xml"/><Relationship Id="rId13" Type="http://schemas.openxmlformats.org/officeDocument/2006/relationships/slideLayout" Target="../slideLayouts/slideLayout13.xml"/><Relationship Id="rId14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Straight Connector 6"/>
          <p:cNvSpPr>
            <a:spLocks noChangeShapeType="1"/>
          </p:cNvSpPr>
          <p:nvPr/>
        </p:nvSpPr>
        <p:spPr bwMode="auto">
          <a:xfrm>
            <a:off x="514350" y="1050899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lIns="91430" tIns="45715" rIns="91430" bIns="45715"/>
          <a:lstStyle/>
          <a:p>
            <a:pPr>
              <a:defRPr/>
            </a:pPr>
            <a:endParaRPr lang="en-US">
              <a:ea typeface="ＭＳ Ｐゴシック" charset="-128"/>
              <a:cs typeface="ＭＳ Ｐゴシック" charset="-128"/>
            </a:endParaRPr>
          </a:p>
        </p:txBody>
      </p:sp>
      <p:sp>
        <p:nvSpPr>
          <p:cNvPr id="1029" name="Text Placeholder 7"/>
          <p:cNvSpPr>
            <a:spLocks noGrp="1"/>
          </p:cNvSpPr>
          <p:nvPr>
            <p:ph type="body" idx="1"/>
          </p:nvPr>
        </p:nvSpPr>
        <p:spPr bwMode="auto">
          <a:xfrm>
            <a:off x="304800" y="1554163"/>
            <a:ext cx="8686800" cy="45259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 vert="horz" wrap="square" lIns="91430" tIns="45715" rIns="91430" bIns="45715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1" name="Date Placeholder 10"/>
          <p:cNvSpPr>
            <a:spLocks noGrp="1"/>
          </p:cNvSpPr>
          <p:nvPr>
            <p:ph type="dt" sz="half" idx="2"/>
          </p:nvPr>
        </p:nvSpPr>
        <p:spPr>
          <a:xfrm>
            <a:off x="6477000" y="76200"/>
            <a:ext cx="2514600" cy="288925"/>
          </a:xfrm>
          <a:prstGeom prst="rect">
            <a:avLst/>
          </a:prstGeom>
        </p:spPr>
        <p:txBody>
          <a:bodyPr vert="horz" wrap="square" lIns="91430" tIns="45715" rIns="91430" bIns="45715" numCol="1" anchor="t" anchorCtr="0" compatLnSpc="1">
            <a:prstTxWarp prst="textNoShape">
              <a:avLst/>
            </a:prstTxWarp>
          </a:bodyPr>
          <a:lstStyle>
            <a:lvl1pPr>
              <a:defRPr sz="1200">
                <a:solidFill>
                  <a:srgbClr val="D38E27"/>
                </a:solidFill>
              </a:defRPr>
            </a:lvl1pPr>
          </a:lstStyle>
          <a:p>
            <a:fld id="{B5E37C54-4309-174F-9F95-F92A13D18300}" type="datetime1">
              <a:rPr lang="en-US"/>
              <a:pPr/>
              <a:t>5/4/15</a:t>
            </a:fld>
            <a:endParaRPr lang="en-US"/>
          </a:p>
        </p:txBody>
      </p:sp>
      <p:sp>
        <p:nvSpPr>
          <p:cNvPr id="28" name="Footer Placeholder 27"/>
          <p:cNvSpPr>
            <a:spLocks noGrp="1"/>
          </p:cNvSpPr>
          <p:nvPr>
            <p:ph type="ftr" sz="quarter" idx="3"/>
          </p:nvPr>
        </p:nvSpPr>
        <p:spPr>
          <a:xfrm>
            <a:off x="3124200" y="76200"/>
            <a:ext cx="3352800" cy="288925"/>
          </a:xfrm>
          <a:prstGeom prst="rect">
            <a:avLst/>
          </a:prstGeom>
        </p:spPr>
        <p:txBody>
          <a:bodyPr vert="horz" lIns="91430" tIns="45715" rIns="91430" bIns="45715"/>
          <a:lstStyle>
            <a:lvl1pPr algn="r" eaLnBrk="1" latinLnBrk="0" hangingPunct="1">
              <a:defRPr kumimoji="0" sz="1200">
                <a:solidFill>
                  <a:schemeClr val="accent1">
                    <a:shade val="75000"/>
                  </a:schemeClr>
                </a:solidFill>
                <a:ea typeface="ＭＳ Ｐゴシック" charset="-128"/>
                <a:cs typeface="ＭＳ Ｐゴシック" charset="-128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4"/>
          </p:nvPr>
        </p:nvSpPr>
        <p:spPr>
          <a:xfrm>
            <a:off x="8229600" y="6477000"/>
            <a:ext cx="762000" cy="244475"/>
          </a:xfrm>
          <a:prstGeom prst="rect">
            <a:avLst/>
          </a:prstGeom>
        </p:spPr>
        <p:txBody>
          <a:bodyPr vert="horz" wrap="square" lIns="91430" tIns="45715" rIns="91430" bIns="45715" numCol="1" anchor="t" anchorCtr="0" compatLnSpc="1">
            <a:prstTxWarp prst="textNoShape">
              <a:avLst/>
            </a:prstTxWarp>
          </a:bodyPr>
          <a:lstStyle>
            <a:lvl1pPr algn="r">
              <a:defRPr sz="1200">
                <a:solidFill>
                  <a:srgbClr val="D38E27"/>
                </a:solidFill>
              </a:defRPr>
            </a:lvl1pPr>
          </a:lstStyle>
          <a:p>
            <a:fld id="{DAFCA4DD-DD05-AD4A-A6FB-666C2584E488}" type="slidenum">
              <a:rPr lang="en-US"/>
              <a:pPr/>
              <a:t>‹#›</a:t>
            </a:fld>
            <a:endParaRPr lang="en-US"/>
          </a:p>
        </p:txBody>
      </p:sp>
      <p:sp>
        <p:nvSpPr>
          <p:cNvPr id="10" name="Title Placeholder 9"/>
          <p:cNvSpPr>
            <a:spLocks noGrp="1"/>
          </p:cNvSpPr>
          <p:nvPr>
            <p:ph type="title"/>
          </p:nvPr>
        </p:nvSpPr>
        <p:spPr>
          <a:xfrm>
            <a:off x="304800" y="457200"/>
            <a:ext cx="8686800" cy="838200"/>
          </a:xfrm>
          <a:prstGeom prst="rect">
            <a:avLst/>
          </a:prstGeom>
        </p:spPr>
        <p:txBody>
          <a:bodyPr vert="horz" lIns="91430" tIns="45715" rIns="91430" bIns="45715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9" name="Straight Connector 8"/>
          <p:cNvSpPr>
            <a:spLocks noChangeShapeType="1"/>
          </p:cNvSpPr>
          <p:nvPr/>
        </p:nvSpPr>
        <p:spPr bwMode="auto">
          <a:xfrm>
            <a:off x="514350" y="1050899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lIns="91430" tIns="45715" rIns="91430" bIns="45715"/>
          <a:lstStyle/>
          <a:p>
            <a:pPr>
              <a:defRPr/>
            </a:pPr>
            <a:endParaRPr lang="en-US">
              <a:ea typeface="ＭＳ Ｐゴシック" charset="-128"/>
              <a:cs typeface="ＭＳ Ｐゴシック" charset="-128"/>
            </a:endParaRPr>
          </a:p>
        </p:txBody>
      </p:sp>
      <p:sp>
        <p:nvSpPr>
          <p:cNvPr id="12" name="Straight Connector 11"/>
          <p:cNvSpPr>
            <a:spLocks noChangeShapeType="1"/>
          </p:cNvSpPr>
          <p:nvPr/>
        </p:nvSpPr>
        <p:spPr bwMode="auto">
          <a:xfrm>
            <a:off x="514350" y="1057987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lIns="91430" tIns="45715" rIns="91430" bIns="45715"/>
          <a:lstStyle/>
          <a:p>
            <a:pPr>
              <a:defRPr/>
            </a:pPr>
            <a:endParaRPr lang="en-US">
              <a:ea typeface="ＭＳ Ｐゴシック" charset="-128"/>
              <a:cs typeface="ＭＳ Ｐゴシック" charset="-128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4123" r:id="rId1"/>
    <p:sldLayoutId id="2147484124" r:id="rId2"/>
    <p:sldLayoutId id="2147484125" r:id="rId3"/>
    <p:sldLayoutId id="2147484119" r:id="rId4"/>
    <p:sldLayoutId id="2147484126" r:id="rId5"/>
    <p:sldLayoutId id="2147484120" r:id="rId6"/>
    <p:sldLayoutId id="2147484127" r:id="rId7"/>
    <p:sldLayoutId id="2147484128" r:id="rId8"/>
    <p:sldLayoutId id="2147484129" r:id="rId9"/>
    <p:sldLayoutId id="2147484121" r:id="rId10"/>
    <p:sldLayoutId id="2147484130" r:id="rId11"/>
    <p:sldLayoutId id="2147484131" r:id="rId12"/>
    <p:sldLayoutId id="2147484122" r:id="rId13"/>
  </p:sldLayoutIdLst>
  <p:txStyles>
    <p:titleStyle>
      <a:lvl1pPr algn="l" rtl="0" eaLnBrk="0" fontAlgn="base" hangingPunct="0">
        <a:spcBef>
          <a:spcPct val="0"/>
        </a:spcBef>
        <a:spcAft>
          <a:spcPct val="0"/>
        </a:spcAft>
        <a:defRPr sz="3600" kern="1200" cap="all">
          <a:solidFill>
            <a:schemeClr val="tx2"/>
          </a:solidFill>
          <a:effectLst>
            <a:reflection blurRad="12700" stA="48000" endA="300" endPos="55000" dir="5400000" sy="-90000" algn="bl" rotWithShape="0"/>
          </a:effectLst>
          <a:latin typeface="+mj-lt"/>
          <a:ea typeface="ＭＳ Ｐゴシック" charset="-128"/>
          <a:cs typeface="ＭＳ Ｐゴシック" charset="-128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3600">
          <a:solidFill>
            <a:schemeClr val="tx2"/>
          </a:solidFill>
          <a:latin typeface="Franklin Gothic Medium" charset="0"/>
          <a:ea typeface="ＭＳ Ｐゴシック" charset="-128"/>
          <a:cs typeface="ＭＳ Ｐゴシック" charset="-128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3600">
          <a:solidFill>
            <a:schemeClr val="tx2"/>
          </a:solidFill>
          <a:latin typeface="Franklin Gothic Medium" charset="0"/>
          <a:ea typeface="ＭＳ Ｐゴシック" charset="-128"/>
          <a:cs typeface="ＭＳ Ｐゴシック" charset="-128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3600">
          <a:solidFill>
            <a:schemeClr val="tx2"/>
          </a:solidFill>
          <a:latin typeface="Franklin Gothic Medium" charset="0"/>
          <a:ea typeface="ＭＳ Ｐゴシック" charset="-128"/>
          <a:cs typeface="ＭＳ Ｐゴシック" charset="-128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3600">
          <a:solidFill>
            <a:schemeClr val="tx2"/>
          </a:solidFill>
          <a:latin typeface="Franklin Gothic Medium" charset="0"/>
          <a:ea typeface="ＭＳ Ｐゴシック" charset="-128"/>
          <a:cs typeface="ＭＳ Ｐゴシック" charset="-128"/>
        </a:defRPr>
      </a:lvl5pPr>
      <a:lvl6pPr marL="414726" algn="l" rtl="0" eaLnBrk="1" fontAlgn="base" hangingPunct="1">
        <a:spcBef>
          <a:spcPct val="0"/>
        </a:spcBef>
        <a:spcAft>
          <a:spcPct val="0"/>
        </a:spcAft>
        <a:defRPr sz="3600">
          <a:solidFill>
            <a:schemeClr val="tx2"/>
          </a:solidFill>
          <a:latin typeface="Franklin Gothic Medium" charset="0"/>
          <a:ea typeface="ＭＳ Ｐゴシック" charset="-128"/>
          <a:cs typeface="ＭＳ Ｐゴシック" charset="-128"/>
        </a:defRPr>
      </a:lvl6pPr>
      <a:lvl7pPr marL="829452" algn="l" rtl="0" eaLnBrk="1" fontAlgn="base" hangingPunct="1">
        <a:spcBef>
          <a:spcPct val="0"/>
        </a:spcBef>
        <a:spcAft>
          <a:spcPct val="0"/>
        </a:spcAft>
        <a:defRPr sz="3600">
          <a:solidFill>
            <a:schemeClr val="tx2"/>
          </a:solidFill>
          <a:latin typeface="Franklin Gothic Medium" charset="0"/>
          <a:ea typeface="ＭＳ Ｐゴシック" charset="-128"/>
          <a:cs typeface="ＭＳ Ｐゴシック" charset="-128"/>
        </a:defRPr>
      </a:lvl7pPr>
      <a:lvl8pPr marL="1244178" algn="l" rtl="0" eaLnBrk="1" fontAlgn="base" hangingPunct="1">
        <a:spcBef>
          <a:spcPct val="0"/>
        </a:spcBef>
        <a:spcAft>
          <a:spcPct val="0"/>
        </a:spcAft>
        <a:defRPr sz="3600">
          <a:solidFill>
            <a:schemeClr val="tx2"/>
          </a:solidFill>
          <a:latin typeface="Franklin Gothic Medium" charset="0"/>
          <a:ea typeface="ＭＳ Ｐゴシック" charset="-128"/>
          <a:cs typeface="ＭＳ Ｐゴシック" charset="-128"/>
        </a:defRPr>
      </a:lvl8pPr>
      <a:lvl9pPr marL="1658904" algn="l" rtl="0" eaLnBrk="1" fontAlgn="base" hangingPunct="1">
        <a:spcBef>
          <a:spcPct val="0"/>
        </a:spcBef>
        <a:spcAft>
          <a:spcPct val="0"/>
        </a:spcAft>
        <a:defRPr sz="3600">
          <a:solidFill>
            <a:schemeClr val="tx2"/>
          </a:solidFill>
          <a:latin typeface="Franklin Gothic Medium" charset="0"/>
          <a:ea typeface="ＭＳ Ｐゴシック" charset="-128"/>
          <a:cs typeface="ＭＳ Ｐゴシック" charset="-128"/>
        </a:defRPr>
      </a:lvl9pPr>
    </p:titleStyle>
    <p:bodyStyle>
      <a:lvl1pPr marL="341313" indent="-341313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70000"/>
        <a:buFont typeface="Wingdings 2" charset="0"/>
        <a:buChar char=""/>
        <a:defRPr sz="3200" kern="1200">
          <a:solidFill>
            <a:schemeClr val="tx2"/>
          </a:solidFill>
          <a:latin typeface="+mn-lt"/>
          <a:ea typeface="ＭＳ Ｐゴシック" charset="-128"/>
          <a:cs typeface="ＭＳ Ｐゴシック" charset="-128"/>
        </a:defRPr>
      </a:lvl1pPr>
      <a:lvl2pPr marL="741363" indent="-284163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70000"/>
        <a:buFont typeface="Wingdings 2" charset="0"/>
        <a:buChar char=""/>
        <a:defRPr sz="2800" kern="1200">
          <a:solidFill>
            <a:schemeClr val="tx2"/>
          </a:solidFill>
          <a:latin typeface="+mn-lt"/>
          <a:ea typeface="ＭＳ Ｐゴシック" charset="-128"/>
          <a:cs typeface="+mn-cs"/>
        </a:defRPr>
      </a:lvl2pPr>
      <a:lvl3pPr marL="1141413" indent="-227013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70000"/>
        <a:buFont typeface="Wingdings 2" charset="0"/>
        <a:buChar char=""/>
        <a:defRPr sz="2400" kern="1200">
          <a:solidFill>
            <a:schemeClr val="tx2"/>
          </a:solidFill>
          <a:latin typeface="+mn-lt"/>
          <a:ea typeface="ＭＳ Ｐゴシック" charset="-128"/>
          <a:cs typeface="+mn-cs"/>
        </a:defRPr>
      </a:lvl3pPr>
      <a:lvl4pPr marL="1598613" indent="-227013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70000"/>
        <a:buFont typeface="Wingdings 2" charset="0"/>
        <a:buChar char=""/>
        <a:defRPr sz="2000" kern="1200">
          <a:solidFill>
            <a:schemeClr val="tx2"/>
          </a:solidFill>
          <a:latin typeface="+mn-lt"/>
          <a:ea typeface="ＭＳ Ｐゴシック" charset="-128"/>
          <a:cs typeface="+mn-cs"/>
        </a:defRPr>
      </a:lvl4pPr>
      <a:lvl5pPr marL="2055813" indent="-227013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60000"/>
        <a:buFont typeface="Wingdings 2" charset="0"/>
        <a:buChar char=""/>
        <a:defRPr kern="1200">
          <a:solidFill>
            <a:schemeClr val="tx2"/>
          </a:solidFill>
          <a:latin typeface="+mn-lt"/>
          <a:ea typeface="ＭＳ Ｐゴシック" charset="-128"/>
          <a:cs typeface="+mn-cs"/>
        </a:defRPr>
      </a:lvl5pPr>
      <a:lvl6pPr marL="2514340" indent="-228577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"/>
        <a:defRPr kumimoji="0" sz="1800" kern="1200">
          <a:solidFill>
            <a:schemeClr val="tx2"/>
          </a:solidFill>
          <a:latin typeface="+mn-lt"/>
          <a:ea typeface="+mn-ea"/>
          <a:cs typeface="+mn-cs"/>
        </a:defRPr>
      </a:lvl6pPr>
      <a:lvl7pPr marL="2971492" indent="-228577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"/>
        <a:defRPr kumimoji="0" sz="1600" kern="1200">
          <a:solidFill>
            <a:schemeClr val="tx2"/>
          </a:solidFill>
          <a:latin typeface="+mn-lt"/>
          <a:ea typeface="+mn-ea"/>
          <a:cs typeface="+mn-cs"/>
        </a:defRPr>
      </a:lvl7pPr>
      <a:lvl8pPr marL="3428645" indent="-228577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"/>
        <a:defRPr kumimoji="0" sz="1600" kern="1200" baseline="0">
          <a:solidFill>
            <a:schemeClr val="tx2"/>
          </a:solidFill>
          <a:latin typeface="+mn-lt"/>
          <a:ea typeface="+mn-ea"/>
          <a:cs typeface="+mn-cs"/>
        </a:defRPr>
      </a:lvl8pPr>
      <a:lvl9pPr marL="3885797" indent="-228577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"/>
        <a:defRPr kumimoji="0" sz="1400" kern="1200" baseline="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153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305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458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61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5763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2915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068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22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4" Type="http://schemas.openxmlformats.org/officeDocument/2006/relationships/image" Target="../media/image5.jpeg"/><Relationship Id="rId5" Type="http://schemas.openxmlformats.org/officeDocument/2006/relationships/image" Target="../media/image6.png"/><Relationship Id="rId6" Type="http://schemas.openxmlformats.org/officeDocument/2006/relationships/image" Target="../media/image7.png"/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image" Target="../media/image8.emf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4" Type="http://schemas.openxmlformats.org/officeDocument/2006/relationships/image" Target="../media/image11.png"/><Relationship Id="rId1" Type="http://schemas.openxmlformats.org/officeDocument/2006/relationships/slideLayout" Target="../slideLayouts/slideLayout6.xml"/><Relationship Id="rId2" Type="http://schemas.openxmlformats.org/officeDocument/2006/relationships/image" Target="../media/image9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4" Type="http://schemas.openxmlformats.org/officeDocument/2006/relationships/image" Target="../media/image14.emf"/><Relationship Id="rId1" Type="http://schemas.openxmlformats.org/officeDocument/2006/relationships/slideLayout" Target="../slideLayouts/slideLayout6.xml"/><Relationship Id="rId2" Type="http://schemas.openxmlformats.org/officeDocument/2006/relationships/image" Target="../media/image12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4" Type="http://schemas.openxmlformats.org/officeDocument/2006/relationships/image" Target="../media/image17.png"/><Relationship Id="rId5" Type="http://schemas.openxmlformats.org/officeDocument/2006/relationships/image" Target="../media/image18.png"/><Relationship Id="rId1" Type="http://schemas.openxmlformats.org/officeDocument/2006/relationships/slideLayout" Target="../slideLayouts/slideLayout6.xml"/><Relationship Id="rId2" Type="http://schemas.openxmlformats.org/officeDocument/2006/relationships/image" Target="../media/image15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4" Type="http://schemas.openxmlformats.org/officeDocument/2006/relationships/image" Target="../media/image21.png"/><Relationship Id="rId1" Type="http://schemas.openxmlformats.org/officeDocument/2006/relationships/slideLayout" Target="../slideLayouts/slideLayout6.xml"/><Relationship Id="rId2" Type="http://schemas.openxmlformats.org/officeDocument/2006/relationships/image" Target="../media/image19.png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image" Target="../media/image22.png"/><Relationship Id="rId3" Type="http://schemas.openxmlformats.org/officeDocument/2006/relationships/image" Target="../media/image23.png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image" Target="../media/image24.png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image" Target="../media/image25.emf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image" Target="../media/image26.emf"/><Relationship Id="rId3" Type="http://schemas.openxmlformats.org/officeDocument/2006/relationships/image" Target="../media/image27.emf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8.png"/><Relationship Id="rId3" Type="http://schemas.openxmlformats.org/officeDocument/2006/relationships/image" Target="../media/image29.png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image" Target="../media/image30.jpeg"/><Relationship Id="rId3" Type="http://schemas.openxmlformats.org/officeDocument/2006/relationships/image" Target="../media/image31.jpe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jpeg"/><Relationship Id="rId4" Type="http://schemas.openxmlformats.org/officeDocument/2006/relationships/image" Target="../media/image34.jpeg"/><Relationship Id="rId5" Type="http://schemas.openxmlformats.org/officeDocument/2006/relationships/image" Target="../media/image35.jpeg"/><Relationship Id="rId1" Type="http://schemas.openxmlformats.org/officeDocument/2006/relationships/slideLayout" Target="../slideLayouts/slideLayout6.xml"/><Relationship Id="rId2" Type="http://schemas.openxmlformats.org/officeDocument/2006/relationships/image" Target="../media/image32.jpe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jpeg"/><Relationship Id="rId4" Type="http://schemas.openxmlformats.org/officeDocument/2006/relationships/image" Target="../media/image38.jpeg"/><Relationship Id="rId5" Type="http://schemas.openxmlformats.org/officeDocument/2006/relationships/image" Target="../media/image39.jpeg"/><Relationship Id="rId1" Type="http://schemas.openxmlformats.org/officeDocument/2006/relationships/slideLayout" Target="../slideLayouts/slideLayout6.xml"/><Relationship Id="rId2" Type="http://schemas.openxmlformats.org/officeDocument/2006/relationships/image" Target="../media/image36.jpeg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image" Target="../media/image40.png"/><Relationship Id="rId3" Type="http://schemas.openxmlformats.org/officeDocument/2006/relationships/image" Target="../media/image41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jpeg"/><Relationship Id="rId4" Type="http://schemas.openxmlformats.org/officeDocument/2006/relationships/image" Target="../media/image44.jpeg"/><Relationship Id="rId5" Type="http://schemas.openxmlformats.org/officeDocument/2006/relationships/image" Target="../media/image45.jpeg"/><Relationship Id="rId1" Type="http://schemas.openxmlformats.org/officeDocument/2006/relationships/slideLayout" Target="../slideLayouts/slideLayout6.xml"/><Relationship Id="rId2" Type="http://schemas.openxmlformats.org/officeDocument/2006/relationships/image" Target="../media/image42.jpe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7.jpeg"/><Relationship Id="rId4" Type="http://schemas.openxmlformats.org/officeDocument/2006/relationships/image" Target="../media/image48.jpeg"/><Relationship Id="rId5" Type="http://schemas.openxmlformats.org/officeDocument/2006/relationships/image" Target="../media/image49.jpeg"/><Relationship Id="rId6" Type="http://schemas.openxmlformats.org/officeDocument/2006/relationships/image" Target="../media/image50.jpeg"/><Relationship Id="rId1" Type="http://schemas.openxmlformats.org/officeDocument/2006/relationships/slideLayout" Target="../slideLayouts/slideLayout6.xml"/><Relationship Id="rId2" Type="http://schemas.openxmlformats.org/officeDocument/2006/relationships/image" Target="../media/image46.jpeg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image" Target="../media/image51.png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hyperlink" Target="http://www.math.ucr.edu/~laurent/PUBLICATIONS/conv_cheeger_long.pdf" TargetMode="External"/><Relationship Id="rId3" Type="http://schemas.openxmlformats.org/officeDocument/2006/relationships/image" Target="../media/image52.png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image" Target="../media/image53.png"/><Relationship Id="rId3" Type="http://schemas.openxmlformats.org/officeDocument/2006/relationships/image" Target="../media/image54.pn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5.png"/><Relationship Id="rId4" Type="http://schemas.openxmlformats.org/officeDocument/2006/relationships/image" Target="../media/image56.png"/><Relationship Id="rId1" Type="http://schemas.openxmlformats.org/officeDocument/2006/relationships/slideLayout" Target="../slideLayouts/slideLayout6.xml"/><Relationship Id="rId2" Type="http://schemas.openxmlformats.org/officeDocument/2006/relationships/notesSlide" Target="../notesSlides/notesSlide1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image" Target="../media/image57.png"/><Relationship Id="rId3" Type="http://schemas.openxmlformats.org/officeDocument/2006/relationships/image" Target="../media/image58.png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image" Target="../media/image59.png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image" Target="../media/image60.png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image" Target="../media/image61.png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image" Target="../media/image62.png"/><Relationship Id="rId3" Type="http://schemas.openxmlformats.org/officeDocument/2006/relationships/image" Target="../media/image63.png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image" Target="../media/image64.png"/><Relationship Id="rId3" Type="http://schemas.openxmlformats.org/officeDocument/2006/relationships/image" Target="../media/image65.png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image" Target="../media/image66.png"/><Relationship Id="rId3" Type="http://schemas.openxmlformats.org/officeDocument/2006/relationships/image" Target="../media/image67.png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image" Target="../media/image68.png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0.png"/><Relationship Id="rId4" Type="http://schemas.openxmlformats.org/officeDocument/2006/relationships/image" Target="../media/image71.png"/><Relationship Id="rId1" Type="http://schemas.openxmlformats.org/officeDocument/2006/relationships/slideLayout" Target="../slideLayouts/slideLayout6.xml"/><Relationship Id="rId2" Type="http://schemas.openxmlformats.org/officeDocument/2006/relationships/image" Target="../media/image69.png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image" Target="../media/image72.png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image" Target="../media/image73.png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image" Target="../media/image74.png"/><Relationship Id="rId3" Type="http://schemas.openxmlformats.org/officeDocument/2006/relationships/image" Target="../media/image75.png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image" Target="../media/image76.png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image" Target="../media/image77.png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0" y="201247"/>
            <a:ext cx="7061200" cy="1911350"/>
          </a:xfrm>
        </p:spPr>
        <p:txBody>
          <a:bodyPr rtlCol="0">
            <a:normAutofit/>
          </a:bodyPr>
          <a:lstStyle/>
          <a:p>
            <a:r>
              <a:rPr lang="en-US" b="1" dirty="0" smtClean="0"/>
              <a:t>Data clustering, modularity optimization, and total variation on graphs</a:t>
            </a:r>
            <a:endParaRPr lang="en-US" b="1" dirty="0">
              <a:effectLst/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17893" y="2777994"/>
            <a:ext cx="3402736" cy="1279473"/>
          </a:xfrm>
        </p:spPr>
        <p:txBody>
          <a:bodyPr>
            <a:normAutofit/>
          </a:bodyPr>
          <a:lstStyle/>
          <a:p>
            <a:pPr eaLnBrk="1" hangingPunct="1">
              <a:buFont typeface="Arial" charset="0"/>
              <a:buNone/>
            </a:pPr>
            <a:r>
              <a:rPr lang="en-US" i="1" dirty="0">
                <a:solidFill>
                  <a:schemeClr val="tx2"/>
                </a:solidFill>
                <a:latin typeface="Franklin Gothic Book" charset="0"/>
                <a:ea typeface="ＭＳ Ｐゴシック" charset="0"/>
                <a:cs typeface="ＭＳ Ｐゴシック" charset="0"/>
              </a:rPr>
              <a:t>Andrea </a:t>
            </a:r>
            <a:r>
              <a:rPr lang="en-US" i="1" dirty="0" smtClean="0">
                <a:solidFill>
                  <a:schemeClr val="tx2"/>
                </a:solidFill>
                <a:latin typeface="Franklin Gothic Book" charset="0"/>
                <a:ea typeface="ＭＳ Ｐゴシック" charset="0"/>
                <a:cs typeface="ＭＳ Ｐゴシック" charset="0"/>
              </a:rPr>
              <a:t>Bertozzi</a:t>
            </a:r>
          </a:p>
          <a:p>
            <a:pPr eaLnBrk="1" hangingPunct="1">
              <a:buFont typeface="Arial" charset="0"/>
              <a:buNone/>
            </a:pPr>
            <a:r>
              <a:rPr lang="en-US" i="1" dirty="0" smtClean="0">
                <a:solidFill>
                  <a:schemeClr val="tx2"/>
                </a:solidFill>
                <a:latin typeface="Franklin Gothic Book" charset="0"/>
                <a:ea typeface="ＭＳ Ｐゴシック" charset="0"/>
                <a:cs typeface="ＭＳ Ｐゴシック" charset="0"/>
              </a:rPr>
              <a:t>University of California, Los Angeles</a:t>
            </a:r>
          </a:p>
          <a:p>
            <a:pPr eaLnBrk="1" hangingPunct="1">
              <a:buFont typeface="Arial" charset="0"/>
              <a:buNone/>
            </a:pPr>
            <a:endParaRPr lang="en-US" i="1" dirty="0">
              <a:solidFill>
                <a:schemeClr val="tx2"/>
              </a:solidFill>
              <a:latin typeface="Franklin Gothic Book" charset="0"/>
              <a:ea typeface="ＭＳ Ｐゴシック" charset="0"/>
              <a:cs typeface="ＭＳ Ｐゴシック" charset="0"/>
            </a:endParaRPr>
          </a:p>
          <a:p>
            <a:pPr eaLnBrk="1" hangingPunct="1">
              <a:buFont typeface="Arial" charset="0"/>
              <a:buNone/>
            </a:pPr>
            <a:endParaRPr lang="en-US" i="1" dirty="0">
              <a:solidFill>
                <a:schemeClr val="tx2"/>
              </a:solidFill>
              <a:latin typeface="Franklin Gothic Book" charset="0"/>
              <a:ea typeface="ＭＳ Ｐゴシック" charset="0"/>
              <a:cs typeface="ＭＳ Ｐゴシック" charset="0"/>
            </a:endParaRPr>
          </a:p>
        </p:txBody>
      </p:sp>
      <p:pic>
        <p:nvPicPr>
          <p:cNvPr id="16388" name="Picture 3"/>
          <p:cNvPicPr>
            <a:picLocks noChangeAspect="1"/>
          </p:cNvPicPr>
          <p:nvPr/>
        </p:nvPicPr>
        <p:blipFill>
          <a:blip r:embed="rId2">
            <a:lum bright="16000" contrast="16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0" y="5435600"/>
            <a:ext cx="3556000" cy="1422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6389" name="Picture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7061200" y="0"/>
            <a:ext cx="2082800" cy="1066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6390" name="Picture 4" descr="NSF-emblem.jpg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7486650" y="5329238"/>
            <a:ext cx="1657350" cy="15287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6391" name="Picture 6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7486650" y="1966180"/>
            <a:ext cx="1584325" cy="22621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" name="Picture 11" descr="network"/>
          <p:cNvPicPr>
            <a:picLocks noChangeAspect="1" noChangeArrowheads="1"/>
          </p:cNvPicPr>
          <p:nvPr/>
        </p:nvPicPr>
        <p:blipFill>
          <a:blip r:embed="rId6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r="-1035"/>
          <a:stretch>
            <a:fillRect/>
          </a:stretch>
        </p:blipFill>
        <p:spPr bwMode="auto">
          <a:xfrm>
            <a:off x="127404" y="3184974"/>
            <a:ext cx="4766870" cy="214426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TextBox 3"/>
          <p:cNvSpPr txBox="1"/>
          <p:nvPr/>
        </p:nvSpPr>
        <p:spPr>
          <a:xfrm>
            <a:off x="4927656" y="3215841"/>
            <a:ext cx="2558994" cy="175432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Thanks to </a:t>
            </a:r>
            <a:r>
              <a:rPr lang="en-US" dirty="0" err="1" smtClean="0"/>
              <a:t>Arjuna</a:t>
            </a:r>
            <a:r>
              <a:rPr lang="en-US" dirty="0" smtClean="0"/>
              <a:t> </a:t>
            </a:r>
            <a:r>
              <a:rPr lang="en-US" dirty="0" err="1" smtClean="0"/>
              <a:t>Flenner</a:t>
            </a:r>
            <a:r>
              <a:rPr lang="en-US" dirty="0" smtClean="0"/>
              <a:t>, Ekaterina </a:t>
            </a:r>
            <a:r>
              <a:rPr lang="en-US" dirty="0" err="1" smtClean="0"/>
              <a:t>Merkurjev</a:t>
            </a:r>
            <a:r>
              <a:rPr lang="en-US" dirty="0" smtClean="0"/>
              <a:t>, </a:t>
            </a:r>
            <a:r>
              <a:rPr lang="en-US" dirty="0" err="1" smtClean="0"/>
              <a:t>Tijana</a:t>
            </a:r>
            <a:r>
              <a:rPr lang="en-US" dirty="0" smtClean="0"/>
              <a:t> </a:t>
            </a:r>
            <a:r>
              <a:rPr lang="en-US" dirty="0" err="1" smtClean="0"/>
              <a:t>Kostic</a:t>
            </a:r>
            <a:r>
              <a:rPr lang="en-US" dirty="0" smtClean="0"/>
              <a:t>, </a:t>
            </a:r>
            <a:r>
              <a:rPr lang="en-US" dirty="0" err="1" smtClean="0"/>
              <a:t>Huiyi</a:t>
            </a:r>
            <a:r>
              <a:rPr lang="en-US" dirty="0" smtClean="0"/>
              <a:t> Hu, </a:t>
            </a:r>
            <a:r>
              <a:rPr lang="en-US" dirty="0" err="1" smtClean="0"/>
              <a:t>Allon</a:t>
            </a:r>
            <a:r>
              <a:rPr lang="en-US" dirty="0" smtClean="0"/>
              <a:t> </a:t>
            </a:r>
            <a:r>
              <a:rPr lang="en-US" dirty="0" err="1" smtClean="0"/>
              <a:t>Percus</a:t>
            </a:r>
            <a:r>
              <a:rPr lang="en-US" dirty="0" smtClean="0"/>
              <a:t>, Mason Porter, Thomas Laurent</a:t>
            </a:r>
            <a:endParaRPr lang="en-US" dirty="0"/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en-US" dirty="0" smtClean="0"/>
              <a:t>Diffuse interface methods</a:t>
            </a:r>
            <a:endParaRPr lang="en-US" dirty="0"/>
          </a:p>
        </p:txBody>
      </p:sp>
      <p:pic>
        <p:nvPicPr>
          <p:cNvPr id="20483" name="Picture 2" descr="latex-image-1.pdf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301625" y="1693863"/>
            <a:ext cx="7683500" cy="10541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0484" name="TextBox 4"/>
          <p:cNvSpPr txBox="1">
            <a:spLocks noChangeArrowheads="1"/>
          </p:cNvSpPr>
          <p:nvPr/>
        </p:nvSpPr>
        <p:spPr bwMode="auto">
          <a:xfrm>
            <a:off x="4148138" y="3149600"/>
            <a:ext cx="3021012" cy="369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/>
            <a:r>
              <a:rPr lang="en-US" sz="1800"/>
              <a:t>Ginzburg-Landau functional</a:t>
            </a:r>
          </a:p>
        </p:txBody>
      </p:sp>
      <p:sp>
        <p:nvSpPr>
          <p:cNvPr id="20485" name="TextBox 5"/>
          <p:cNvSpPr txBox="1">
            <a:spLocks noChangeArrowheads="1"/>
          </p:cNvSpPr>
          <p:nvPr/>
        </p:nvSpPr>
        <p:spPr bwMode="auto">
          <a:xfrm>
            <a:off x="708025" y="3149600"/>
            <a:ext cx="1609725" cy="369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/>
            <a:r>
              <a:rPr lang="en-US" sz="1800"/>
              <a:t>Total variation</a:t>
            </a:r>
          </a:p>
        </p:txBody>
      </p:sp>
      <p:sp>
        <p:nvSpPr>
          <p:cNvPr id="20486" name="TextBox 6"/>
          <p:cNvSpPr txBox="1">
            <a:spLocks noChangeArrowheads="1"/>
          </p:cNvSpPr>
          <p:nvPr/>
        </p:nvSpPr>
        <p:spPr bwMode="auto">
          <a:xfrm>
            <a:off x="514350" y="3997325"/>
            <a:ext cx="8058563" cy="230832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/>
            <a:r>
              <a:rPr lang="en-US" sz="1800" dirty="0"/>
              <a:t>W is  a double well potential with two minima</a:t>
            </a:r>
          </a:p>
          <a:p>
            <a:pPr eaLnBrk="1" hangingPunct="1"/>
            <a:endParaRPr lang="en-US" sz="1800" dirty="0"/>
          </a:p>
          <a:p>
            <a:pPr eaLnBrk="1" hangingPunct="1"/>
            <a:r>
              <a:rPr lang="en-US" sz="1800" dirty="0"/>
              <a:t>Total variation measures length of boundary between two constant regions.</a:t>
            </a:r>
          </a:p>
          <a:p>
            <a:pPr eaLnBrk="1" hangingPunct="1"/>
            <a:endParaRPr lang="en-US" sz="1800" dirty="0"/>
          </a:p>
          <a:p>
            <a:pPr eaLnBrk="1" hangingPunct="1"/>
            <a:r>
              <a:rPr lang="en-US" sz="1800" dirty="0"/>
              <a:t>GL energy is a diffuse interface approximation of TV for binary </a:t>
            </a:r>
            <a:r>
              <a:rPr lang="en-US" sz="1800" dirty="0" err="1" smtClean="0"/>
              <a:t>functionals</a:t>
            </a:r>
            <a:endParaRPr lang="en-US" sz="1800" dirty="0" smtClean="0"/>
          </a:p>
          <a:p>
            <a:pPr eaLnBrk="1" hangingPunct="1"/>
            <a:endParaRPr lang="en-US" sz="1800" dirty="0"/>
          </a:p>
          <a:p>
            <a:pPr eaLnBrk="1" hangingPunct="1"/>
            <a:r>
              <a:rPr lang="en-US" sz="1800" dirty="0" smtClean="0"/>
              <a:t>There exist fast algorithms to minimize TV – 100 times faster today than ten years ago</a:t>
            </a:r>
            <a:endParaRPr lang="en-US" sz="1800" dirty="0"/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>
              <a:defRPr/>
            </a:pPr>
            <a:r>
              <a:rPr lang="en-US" dirty="0" smtClean="0"/>
              <a:t>Weighted graphs for “big data”</a:t>
            </a:r>
            <a:endParaRPr lang="en-US" dirty="0"/>
          </a:p>
        </p:txBody>
      </p:sp>
      <p:pic>
        <p:nvPicPr>
          <p:cNvPr id="34819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2352675" y="1498600"/>
            <a:ext cx="3556000" cy="660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4820" name="TextBox 3"/>
          <p:cNvSpPr txBox="1">
            <a:spLocks noChangeArrowheads="1"/>
          </p:cNvSpPr>
          <p:nvPr/>
        </p:nvSpPr>
        <p:spPr bwMode="auto">
          <a:xfrm>
            <a:off x="746125" y="2355850"/>
            <a:ext cx="5515983" cy="34163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/>
            <a:r>
              <a:rPr lang="en-US" sz="1800" dirty="0"/>
              <a:t>In a typical application we have data supported on the graph, possibly high dimensional.  The above weights represent comparison of the data.</a:t>
            </a:r>
          </a:p>
          <a:p>
            <a:pPr eaLnBrk="1" hangingPunct="1"/>
            <a:endParaRPr lang="en-US" sz="1800" dirty="0"/>
          </a:p>
          <a:p>
            <a:pPr eaLnBrk="1" hangingPunct="1"/>
            <a:r>
              <a:rPr lang="en-US" sz="1800" dirty="0"/>
              <a:t>Examples include:</a:t>
            </a:r>
          </a:p>
          <a:p>
            <a:pPr eaLnBrk="1" hangingPunct="1"/>
            <a:endParaRPr lang="en-US" sz="1800" dirty="0"/>
          </a:p>
          <a:p>
            <a:pPr eaLnBrk="1" hangingPunct="1"/>
            <a:r>
              <a:rPr lang="en-US" sz="1800" dirty="0"/>
              <a:t> voting records of </a:t>
            </a:r>
            <a:r>
              <a:rPr lang="en-US" sz="1800" dirty="0">
                <a:solidFill>
                  <a:srgbClr val="FFFF00"/>
                </a:solidFill>
              </a:rPr>
              <a:t>Congress</a:t>
            </a:r>
            <a:r>
              <a:rPr lang="en-US" sz="1800" dirty="0"/>
              <a:t> – each person has a vote vector associated with them.  </a:t>
            </a:r>
          </a:p>
          <a:p>
            <a:pPr eaLnBrk="1" hangingPunct="1"/>
            <a:endParaRPr lang="en-US" sz="1800" dirty="0"/>
          </a:p>
          <a:p>
            <a:pPr eaLnBrk="1" hangingPunct="1"/>
            <a:r>
              <a:rPr lang="en-US" sz="1800" dirty="0"/>
              <a:t>Nonlocal means </a:t>
            </a:r>
            <a:r>
              <a:rPr lang="en-US" sz="1800" dirty="0">
                <a:solidFill>
                  <a:srgbClr val="FFFF00"/>
                </a:solidFill>
              </a:rPr>
              <a:t>image processing</a:t>
            </a:r>
            <a:r>
              <a:rPr lang="en-US" sz="1800" dirty="0"/>
              <a:t> – each pixel has a pixel neighborhood that can be compared with nearby and far away pixels.</a:t>
            </a: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667821" y="3687001"/>
            <a:ext cx="1234781" cy="1234781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067550" y="5255376"/>
            <a:ext cx="3076450" cy="1588494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Graph Cuts and Total Variation</a:t>
            </a:r>
            <a:endParaRPr lang="en-US" dirty="0"/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55915" y="1397000"/>
            <a:ext cx="2540000" cy="2032000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960135" y="1397000"/>
            <a:ext cx="2540000" cy="2032000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1922732" y="3429000"/>
            <a:ext cx="117224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err="1" smtClean="0"/>
              <a:t>Mimal</a:t>
            </a:r>
            <a:r>
              <a:rPr lang="en-US" dirty="0" smtClean="0"/>
              <a:t> cut</a:t>
            </a:r>
            <a:endParaRPr lang="en-US" dirty="0"/>
          </a:p>
        </p:txBody>
      </p:sp>
      <p:sp>
        <p:nvSpPr>
          <p:cNvPr id="6" name="TextBox 5"/>
          <p:cNvSpPr txBox="1"/>
          <p:nvPr/>
        </p:nvSpPr>
        <p:spPr>
          <a:xfrm>
            <a:off x="5803474" y="3429000"/>
            <a:ext cx="155703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Maximum cut</a:t>
            </a:r>
            <a:endParaRPr lang="en-US" dirty="0"/>
          </a:p>
        </p:txBody>
      </p:sp>
      <p:pic>
        <p:nvPicPr>
          <p:cNvPr id="7" name="Picture 6" descr="latex-image-1.pdf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124689" y="4650956"/>
            <a:ext cx="2870200" cy="647700"/>
          </a:xfrm>
          <a:prstGeom prst="rect">
            <a:avLst/>
          </a:prstGeom>
        </p:spPr>
      </p:pic>
      <p:sp>
        <p:nvSpPr>
          <p:cNvPr id="8" name="TextBox 7"/>
          <p:cNvSpPr txBox="1"/>
          <p:nvPr/>
        </p:nvSpPr>
        <p:spPr>
          <a:xfrm>
            <a:off x="476273" y="4092831"/>
            <a:ext cx="6879144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Total Variation of function </a:t>
            </a:r>
            <a:r>
              <a:rPr lang="en-US" i="1" dirty="0" smtClean="0"/>
              <a:t> f </a:t>
            </a:r>
            <a:r>
              <a:rPr lang="en-US" dirty="0" smtClean="0"/>
              <a:t>defined on nodes of a weighted graph:</a:t>
            </a:r>
          </a:p>
          <a:p>
            <a:endParaRPr lang="en-US" dirty="0"/>
          </a:p>
        </p:txBody>
      </p:sp>
      <p:sp>
        <p:nvSpPr>
          <p:cNvPr id="9" name="TextBox 8"/>
          <p:cNvSpPr txBox="1"/>
          <p:nvPr/>
        </p:nvSpPr>
        <p:spPr>
          <a:xfrm>
            <a:off x="476273" y="5715735"/>
            <a:ext cx="8241822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solidFill>
                  <a:srgbClr val="FFFF00"/>
                </a:solidFill>
              </a:rPr>
              <a:t>Min cut problems can be reformulated as a total variation minimization problem</a:t>
            </a:r>
          </a:p>
          <a:p>
            <a:r>
              <a:rPr lang="en-US" dirty="0">
                <a:solidFill>
                  <a:srgbClr val="FFFF00"/>
                </a:solidFill>
              </a:rPr>
              <a:t> </a:t>
            </a:r>
            <a:r>
              <a:rPr lang="en-US" dirty="0" smtClean="0">
                <a:solidFill>
                  <a:srgbClr val="FFFF00"/>
                </a:solidFill>
              </a:rPr>
              <a:t> for binary/multivalued functions defined on the nodes of the graph.</a:t>
            </a:r>
            <a:endParaRPr lang="en-US" dirty="0">
              <a:solidFill>
                <a:srgbClr val="FFFF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5473352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01752" y="36576"/>
            <a:ext cx="8686800" cy="841248"/>
          </a:xfrm>
        </p:spPr>
        <p:txBody>
          <a:bodyPr>
            <a:normAutofit fontScale="90000"/>
          </a:bodyPr>
          <a:lstStyle/>
          <a:p>
            <a:pPr>
              <a:defRPr/>
            </a:pPr>
            <a:r>
              <a:rPr lang="en-US" dirty="0" smtClean="0"/>
              <a:t>Diffuse interface methods on graphs</a:t>
            </a:r>
            <a:endParaRPr lang="en-US" dirty="0"/>
          </a:p>
        </p:txBody>
      </p:sp>
      <p:pic>
        <p:nvPicPr>
          <p:cNvPr id="22531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301625" y="5481638"/>
            <a:ext cx="8250238" cy="1196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2532" name="Picture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963613" y="1298575"/>
            <a:ext cx="5422900" cy="1270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2533" name="Picture 4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322388" y="2779713"/>
            <a:ext cx="6223000" cy="1320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2534" name="Picture 5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963613" y="4432300"/>
            <a:ext cx="6781800" cy="1003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TextBox 2"/>
          <p:cNvSpPr txBox="1"/>
          <p:nvPr/>
        </p:nvSpPr>
        <p:spPr>
          <a:xfrm>
            <a:off x="3386422" y="877824"/>
            <a:ext cx="355901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Bertozzi and </a:t>
            </a:r>
            <a:r>
              <a:rPr lang="en-US" dirty="0" err="1" smtClean="0"/>
              <a:t>Flenner</a:t>
            </a:r>
            <a:r>
              <a:rPr lang="en-US" dirty="0" smtClean="0"/>
              <a:t> MMS 2012.</a:t>
            </a:r>
            <a:endParaRPr lang="en-US" dirty="0"/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Convergence of graph GL functional</a:t>
            </a:r>
            <a:endParaRPr lang="en-US" dirty="0"/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909192" y="3301876"/>
            <a:ext cx="5315415" cy="1193637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2873" y="4922148"/>
            <a:ext cx="8982643" cy="1340463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380000" y="1866464"/>
            <a:ext cx="6141158" cy="1136032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2046210" y="1200731"/>
            <a:ext cx="429127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 </a:t>
            </a:r>
            <a:r>
              <a:rPr lang="en-US" dirty="0" smtClean="0"/>
              <a:t>van </a:t>
            </a:r>
            <a:r>
              <a:rPr lang="en-US" dirty="0" err="1" smtClean="0"/>
              <a:t>Gennip</a:t>
            </a:r>
            <a:r>
              <a:rPr lang="en-US" dirty="0" smtClean="0"/>
              <a:t> and ALB Adv. Diff. Eq. 2012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98351378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en-US" dirty="0" smtClean="0"/>
              <a:t>Diffuse interfaces on graphs</a:t>
            </a:r>
            <a:endParaRPr lang="en-US" dirty="0"/>
          </a:p>
        </p:txBody>
      </p:sp>
      <p:sp>
        <p:nvSpPr>
          <p:cNvPr id="24579" name="TextBox 2"/>
          <p:cNvSpPr txBox="1">
            <a:spLocks noChangeArrowheads="1"/>
          </p:cNvSpPr>
          <p:nvPr/>
        </p:nvSpPr>
        <p:spPr bwMode="auto">
          <a:xfrm>
            <a:off x="469900" y="1298575"/>
            <a:ext cx="2592388" cy="452431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/>
            <a:endParaRPr lang="en-US" sz="1800" dirty="0"/>
          </a:p>
          <a:p>
            <a:pPr eaLnBrk="1" hangingPunct="1"/>
            <a:r>
              <a:rPr lang="en-US" sz="1800" dirty="0"/>
              <a:t>Replaces Laplace operator with a weighted graph </a:t>
            </a:r>
            <a:r>
              <a:rPr lang="en-US" sz="1800" dirty="0" err="1"/>
              <a:t>Laplacian</a:t>
            </a:r>
            <a:r>
              <a:rPr lang="en-US" sz="1800" dirty="0"/>
              <a:t> in the </a:t>
            </a:r>
          </a:p>
          <a:p>
            <a:pPr eaLnBrk="1" hangingPunct="1"/>
            <a:r>
              <a:rPr lang="en-US" sz="1800" dirty="0" err="1"/>
              <a:t>Ginzburg</a:t>
            </a:r>
            <a:r>
              <a:rPr lang="en-US" sz="1800" dirty="0"/>
              <a:t> Landau Functional</a:t>
            </a:r>
          </a:p>
          <a:p>
            <a:pPr eaLnBrk="1" hangingPunct="1"/>
            <a:endParaRPr lang="en-US" sz="1800" dirty="0"/>
          </a:p>
          <a:p>
            <a:pPr eaLnBrk="1" hangingPunct="1"/>
            <a:r>
              <a:rPr lang="en-US" sz="1800" dirty="0"/>
              <a:t>Allows for segmentation using L1-like metrics due to connection with </a:t>
            </a:r>
            <a:r>
              <a:rPr lang="en-US" sz="1800" dirty="0" smtClean="0"/>
              <a:t>GL</a:t>
            </a:r>
          </a:p>
          <a:p>
            <a:pPr eaLnBrk="1" hangingPunct="1"/>
            <a:endParaRPr lang="en-US" sz="1800" dirty="0"/>
          </a:p>
          <a:p>
            <a:pPr eaLnBrk="1" hangingPunct="1"/>
            <a:r>
              <a:rPr lang="en-US" sz="1800" dirty="0" smtClean="0"/>
              <a:t>Comparison with Hein-Buehler 1-Laplacian</a:t>
            </a:r>
          </a:p>
          <a:p>
            <a:pPr eaLnBrk="1" hangingPunct="1"/>
            <a:r>
              <a:rPr lang="en-US" sz="1800" dirty="0" smtClean="0"/>
              <a:t>2010.</a:t>
            </a:r>
            <a:endParaRPr lang="en-US" sz="1800" dirty="0"/>
          </a:p>
        </p:txBody>
      </p:sp>
      <p:pic>
        <p:nvPicPr>
          <p:cNvPr id="24580" name="Picture 3" descr="timingAccuracy1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3062288" y="4156075"/>
            <a:ext cx="6081712" cy="21701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4581" name="Picture 4" descr="twomoon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3521075" y="1476375"/>
            <a:ext cx="5622925" cy="24066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TextBox 2"/>
          <p:cNvSpPr txBox="1"/>
          <p:nvPr/>
        </p:nvSpPr>
        <p:spPr>
          <a:xfrm>
            <a:off x="5679996" y="70227"/>
            <a:ext cx="311017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ALB and </a:t>
            </a:r>
            <a:r>
              <a:rPr lang="en-US" dirty="0" err="1" smtClean="0"/>
              <a:t>Flenner</a:t>
            </a:r>
            <a:r>
              <a:rPr lang="en-US" dirty="0" smtClean="0"/>
              <a:t> MMS 2012</a:t>
            </a:r>
            <a:endParaRPr lang="en-US" dirty="0"/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>
              <a:defRPr/>
            </a:pPr>
            <a:r>
              <a:rPr lang="en-US" dirty="0" smtClean="0"/>
              <a:t>US House of Representatives voting Record classification of party affiliation from voting record</a:t>
            </a:r>
            <a:endParaRPr lang="en-US" dirty="0"/>
          </a:p>
        </p:txBody>
      </p:sp>
      <p:pic>
        <p:nvPicPr>
          <p:cNvPr id="25603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639888" y="2017713"/>
            <a:ext cx="6223000" cy="2794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5604" name="TextBox 4"/>
          <p:cNvSpPr txBox="1">
            <a:spLocks noChangeArrowheads="1"/>
          </p:cNvSpPr>
          <p:nvPr/>
        </p:nvSpPr>
        <p:spPr bwMode="auto">
          <a:xfrm>
            <a:off x="938213" y="5026025"/>
            <a:ext cx="7943850" cy="1200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/>
            <a:r>
              <a:rPr lang="en-US" sz="1800" dirty="0">
                <a:solidFill>
                  <a:srgbClr val="FFFF00"/>
                </a:solidFill>
              </a:rPr>
              <a:t>98</a:t>
            </a:r>
            <a:r>
              <a:rPr lang="en-US" sz="1800" baseline="30000" dirty="0">
                <a:solidFill>
                  <a:srgbClr val="FFFF00"/>
                </a:solidFill>
              </a:rPr>
              <a:t>th</a:t>
            </a:r>
            <a:r>
              <a:rPr lang="en-US" sz="1800" dirty="0">
                <a:solidFill>
                  <a:srgbClr val="FFFF00"/>
                </a:solidFill>
              </a:rPr>
              <a:t> US Congress 1984 </a:t>
            </a:r>
          </a:p>
          <a:p>
            <a:pPr eaLnBrk="1" hangingPunct="1"/>
            <a:r>
              <a:rPr lang="en-US" sz="1800" dirty="0"/>
              <a:t>Assume knowledge of party affiliation of 5 of the 435 members of the House</a:t>
            </a:r>
          </a:p>
          <a:p>
            <a:pPr eaLnBrk="1" hangingPunct="1"/>
            <a:r>
              <a:rPr lang="en-US" sz="1800" dirty="0"/>
              <a:t>Infer party affiliation of the remaining 430 members from voting records</a:t>
            </a:r>
          </a:p>
          <a:p>
            <a:pPr eaLnBrk="1" hangingPunct="1"/>
            <a:r>
              <a:rPr lang="en-US" sz="1800" dirty="0"/>
              <a:t>Gaussian similarity weight matrix for vector of votes (1, 0, -1)</a:t>
            </a:r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>
              <a:defRPr/>
            </a:pPr>
            <a:r>
              <a:rPr lang="en-US" dirty="0" smtClean="0"/>
              <a:t>Machine learning identification of similar regions in images</a:t>
            </a:r>
            <a:endParaRPr lang="en-US" dirty="0"/>
          </a:p>
        </p:txBody>
      </p:sp>
      <p:pic>
        <p:nvPicPr>
          <p:cNvPr id="26627" name="Picture 2" descr="cows1.pdf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584325" y="1298575"/>
            <a:ext cx="6726238" cy="48577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6628" name="TextBox 3"/>
          <p:cNvSpPr txBox="1">
            <a:spLocks noChangeArrowheads="1"/>
          </p:cNvSpPr>
          <p:nvPr/>
        </p:nvSpPr>
        <p:spPr bwMode="auto">
          <a:xfrm>
            <a:off x="301625" y="6156325"/>
            <a:ext cx="8686800" cy="6461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/>
            <a:r>
              <a:rPr lang="en-US" sz="1800"/>
              <a:t>High dimensional fully connected graph – use Nystrom extension methods for fast computation methods.</a:t>
            </a:r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36576"/>
            <a:ext cx="8686800" cy="841248"/>
          </a:xfrm>
        </p:spPr>
        <p:txBody>
          <a:bodyPr/>
          <a:lstStyle/>
          <a:p>
            <a:pPr>
              <a:defRPr/>
            </a:pPr>
            <a:r>
              <a:rPr lang="en-US" dirty="0" smtClean="0"/>
              <a:t>Convex Splitting Schemes</a:t>
            </a:r>
            <a:endParaRPr lang="en-US" dirty="0"/>
          </a:p>
        </p:txBody>
      </p:sp>
      <p:pic>
        <p:nvPicPr>
          <p:cNvPr id="27652" name="Picture 3" descr="latex-image-1.pdf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2092325" y="2222500"/>
            <a:ext cx="4419600" cy="495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7653" name="Picture 5" descr="latex-image-1.pdf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301625" y="3119438"/>
            <a:ext cx="8559800" cy="495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7654" name="TextBox 6"/>
          <p:cNvSpPr txBox="1">
            <a:spLocks noChangeArrowheads="1"/>
          </p:cNvSpPr>
          <p:nvPr/>
        </p:nvSpPr>
        <p:spPr bwMode="auto">
          <a:xfrm>
            <a:off x="2482850" y="1598613"/>
            <a:ext cx="1314450" cy="368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/>
            <a:r>
              <a:rPr lang="en-US" sz="1800"/>
              <a:t>Basic idea: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301625" y="4464345"/>
            <a:ext cx="698509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solidFill>
                  <a:srgbClr val="FF0000"/>
                </a:solidFill>
              </a:rPr>
              <a:t>Project onto </a:t>
            </a:r>
            <a:r>
              <a:rPr lang="en-US" dirty="0" err="1" smtClean="0">
                <a:solidFill>
                  <a:srgbClr val="FF0000"/>
                </a:solidFill>
              </a:rPr>
              <a:t>Eigenfunctions</a:t>
            </a:r>
            <a:r>
              <a:rPr lang="en-US" dirty="0" smtClean="0">
                <a:solidFill>
                  <a:srgbClr val="FF0000"/>
                </a:solidFill>
              </a:rPr>
              <a:t> of the gradient (first variation) operator</a:t>
            </a:r>
            <a:endParaRPr lang="en-US" dirty="0">
              <a:solidFill>
                <a:srgbClr val="FF0000"/>
              </a:solidFill>
            </a:endParaRPr>
          </a:p>
        </p:txBody>
      </p:sp>
      <p:cxnSp>
        <p:nvCxnSpPr>
          <p:cNvPr id="5" name="Straight Arrow Connector 4"/>
          <p:cNvCxnSpPr/>
          <p:nvPr/>
        </p:nvCxnSpPr>
        <p:spPr>
          <a:xfrm flipH="1" flipV="1">
            <a:off x="1146583" y="3810490"/>
            <a:ext cx="1146583" cy="441029"/>
          </a:xfrm>
          <a:prstGeom prst="straightConnector1">
            <a:avLst/>
          </a:prstGeom>
          <a:ln>
            <a:solidFill>
              <a:srgbClr val="FF0000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7" name="Straight Arrow Connector 6"/>
          <p:cNvCxnSpPr/>
          <p:nvPr/>
        </p:nvCxnSpPr>
        <p:spPr>
          <a:xfrm flipV="1">
            <a:off x="4268817" y="3614738"/>
            <a:ext cx="705590" cy="636781"/>
          </a:xfrm>
          <a:prstGeom prst="straightConnector1">
            <a:avLst/>
          </a:prstGeom>
          <a:ln>
            <a:solidFill>
              <a:srgbClr val="FF0000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8" name="TextBox 7"/>
          <p:cNvSpPr txBox="1"/>
          <p:nvPr/>
        </p:nvSpPr>
        <p:spPr>
          <a:xfrm>
            <a:off x="1305341" y="5504041"/>
            <a:ext cx="596336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For the GL functional the operator is the graph </a:t>
            </a:r>
            <a:r>
              <a:rPr lang="en-US" dirty="0" err="1" smtClean="0"/>
              <a:t>Laplacian</a:t>
            </a:r>
            <a:endParaRPr lang="en-US" dirty="0"/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8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7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495800"/>
          </a:xfrm>
        </p:spPr>
        <p:txBody>
          <a:bodyPr/>
          <a:lstStyle/>
          <a:p>
            <a:r>
              <a:rPr lang="en-US" dirty="0" smtClean="0">
                <a:latin typeface="Calibri" charset="0"/>
              </a:rPr>
              <a:t>1</a:t>
            </a:r>
            <a:r>
              <a:rPr lang="en-US" dirty="0">
                <a:latin typeface="Calibri" charset="0"/>
              </a:rPr>
              <a:t>) propagation </a:t>
            </a:r>
            <a:r>
              <a:rPr lang="en-US" dirty="0" smtClean="0">
                <a:latin typeface="Calibri" charset="0"/>
              </a:rPr>
              <a:t>by graph </a:t>
            </a:r>
            <a:r>
              <a:rPr lang="en-US" dirty="0">
                <a:latin typeface="Calibri" charset="0"/>
              </a:rPr>
              <a:t>heat equation + forcing term</a:t>
            </a:r>
          </a:p>
          <a:p>
            <a:endParaRPr lang="en-US" dirty="0">
              <a:latin typeface="Calibri" charset="0"/>
            </a:endParaRPr>
          </a:p>
          <a:p>
            <a:r>
              <a:rPr lang="en-US" dirty="0">
                <a:latin typeface="Calibri" charset="0"/>
              </a:rPr>
              <a:t>2) </a:t>
            </a:r>
            <a:r>
              <a:rPr lang="en-US" dirty="0" err="1" smtClean="0">
                <a:latin typeface="Calibri" charset="0"/>
              </a:rPr>
              <a:t>thresholding</a:t>
            </a:r>
            <a:endParaRPr lang="en-US" dirty="0" smtClean="0">
              <a:latin typeface="Calibri" charset="0"/>
            </a:endParaRPr>
          </a:p>
          <a:p>
            <a:endParaRPr lang="en-US" dirty="0">
              <a:latin typeface="Calibri" charset="0"/>
            </a:endParaRPr>
          </a:p>
          <a:p>
            <a:endParaRPr lang="en-US" dirty="0" smtClean="0">
              <a:latin typeface="Calibri" charset="0"/>
            </a:endParaRPr>
          </a:p>
          <a:p>
            <a:endParaRPr lang="en-US" dirty="0">
              <a:latin typeface="Calibri" charset="0"/>
            </a:endParaRPr>
          </a:p>
          <a:p>
            <a:r>
              <a:rPr lang="en-US" dirty="0" smtClean="0">
                <a:latin typeface="Calibri" charset="0"/>
              </a:rPr>
              <a:t>Simple!  And often converges in just a few iterations (e.g. 4 for MNIST dataset) </a:t>
            </a:r>
            <a:endParaRPr lang="en-US" dirty="0">
              <a:latin typeface="Calibri" charset="0"/>
            </a:endParaRPr>
          </a:p>
          <a:p>
            <a:endParaRPr lang="en-US" dirty="0">
              <a:latin typeface="Calibri" charset="0"/>
            </a:endParaRPr>
          </a:p>
        </p:txBody>
      </p:sp>
      <p:sp>
        <p:nvSpPr>
          <p:cNvPr id="6148" name="Rectangle 2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/>
          <a:p>
            <a:endParaRPr lang="en-US">
              <a:latin typeface="Calibri" charset="0"/>
            </a:endParaRPr>
          </a:p>
        </p:txBody>
      </p:sp>
      <p:sp>
        <p:nvSpPr>
          <p:cNvPr id="6149" name="Rectangle 3"/>
          <p:cNvSpPr>
            <a:spLocks noChangeArrowheads="1"/>
          </p:cNvSpPr>
          <p:nvPr/>
        </p:nvSpPr>
        <p:spPr bwMode="auto">
          <a:xfrm>
            <a:off x="0" y="647700"/>
            <a:ext cx="9144000" cy="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/>
          <a:p>
            <a:endParaRPr lang="en-US"/>
          </a:p>
        </p:txBody>
      </p:sp>
      <p:sp>
        <p:nvSpPr>
          <p:cNvPr id="6150" name="Rectangle 5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/>
          <a:p>
            <a:endParaRPr lang="en-US">
              <a:latin typeface="Calibri" charset="0"/>
            </a:endParaRPr>
          </a:p>
        </p:txBody>
      </p:sp>
      <p:sp>
        <p:nvSpPr>
          <p:cNvPr id="6151" name="Rectangle 6"/>
          <p:cNvSpPr>
            <a:spLocks noChangeArrowheads="1"/>
          </p:cNvSpPr>
          <p:nvPr/>
        </p:nvSpPr>
        <p:spPr bwMode="auto">
          <a:xfrm>
            <a:off x="0" y="800100"/>
            <a:ext cx="9144000" cy="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/>
          <a:p>
            <a:endParaRPr lang="en-US"/>
          </a:p>
        </p:txBody>
      </p:sp>
      <p:pic>
        <p:nvPicPr>
          <p:cNvPr id="6152" name="Picture 7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3386738" y="2151915"/>
            <a:ext cx="4572000" cy="895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153" name="Picture 8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905000" y="4276265"/>
            <a:ext cx="4429125" cy="12668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6042" y="0"/>
            <a:ext cx="8686800" cy="838200"/>
          </a:xfrm>
        </p:spPr>
        <p:txBody>
          <a:bodyPr>
            <a:normAutofit fontScale="90000"/>
          </a:bodyPr>
          <a:lstStyle/>
          <a:p>
            <a:r>
              <a:rPr lang="en-US" dirty="0"/>
              <a:t>An MBO scheme on graphs for segmentation and image processing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1358260" y="1217240"/>
            <a:ext cx="703536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latin typeface="Calibri" charset="0"/>
              </a:rPr>
              <a:t>E. </a:t>
            </a:r>
            <a:r>
              <a:rPr lang="en-US" dirty="0" err="1">
                <a:latin typeface="Calibri" charset="0"/>
              </a:rPr>
              <a:t>Merkurjev</a:t>
            </a:r>
            <a:r>
              <a:rPr lang="en-US" dirty="0">
                <a:latin typeface="Calibri" charset="0"/>
              </a:rPr>
              <a:t>, T. </a:t>
            </a:r>
            <a:r>
              <a:rPr lang="en-US" dirty="0" err="1">
                <a:latin typeface="Calibri" charset="0"/>
              </a:rPr>
              <a:t>Kostic</a:t>
            </a:r>
            <a:r>
              <a:rPr lang="en-US" dirty="0">
                <a:latin typeface="Calibri" charset="0"/>
              </a:rPr>
              <a:t> and A.L. Bertozzi, submitted to SIAM J. Imaging </a:t>
            </a:r>
            <a:r>
              <a:rPr lang="en-US" dirty="0" err="1">
                <a:latin typeface="Calibri" charset="0"/>
              </a:rPr>
              <a:t>Sci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11309341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>
                <a:latin typeface="Calibri" charset="0"/>
              </a:rPr>
              <a:t>Algorithm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 rtlCol="0">
            <a:normAutofit fontScale="85000" lnSpcReduction="10000"/>
          </a:bodyPr>
          <a:lstStyle/>
          <a:p>
            <a:pPr fontAlgn="auto"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en-US" dirty="0" smtClean="0">
                <a:ea typeface="+mn-ea"/>
              </a:rPr>
              <a:t>I) Create a graph from the data, choose a weight function and then create the symmetric graph </a:t>
            </a:r>
            <a:r>
              <a:rPr lang="en-US" dirty="0" err="1" smtClean="0">
                <a:ea typeface="+mn-ea"/>
              </a:rPr>
              <a:t>Laplacian</a:t>
            </a:r>
            <a:r>
              <a:rPr lang="en-US" dirty="0" smtClean="0">
                <a:ea typeface="+mn-ea"/>
              </a:rPr>
              <a:t>. </a:t>
            </a:r>
          </a:p>
          <a:p>
            <a:pPr fontAlgn="auto"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en-US" dirty="0" smtClean="0">
                <a:ea typeface="+mn-ea"/>
              </a:rPr>
              <a:t>II) Calculate the eigenvectors and </a:t>
            </a:r>
            <a:r>
              <a:rPr lang="en-US" dirty="0" err="1" smtClean="0">
                <a:ea typeface="+mn-ea"/>
              </a:rPr>
              <a:t>eigenvalues</a:t>
            </a:r>
            <a:r>
              <a:rPr lang="en-US" dirty="0" smtClean="0">
                <a:ea typeface="+mn-ea"/>
              </a:rPr>
              <a:t> of the symmetric graph </a:t>
            </a:r>
            <a:r>
              <a:rPr lang="en-US" dirty="0" err="1" smtClean="0">
                <a:ea typeface="+mn-ea"/>
              </a:rPr>
              <a:t>Laplacian</a:t>
            </a:r>
            <a:r>
              <a:rPr lang="en-US" dirty="0" smtClean="0">
                <a:solidFill>
                  <a:srgbClr val="FF6600"/>
                </a:solidFill>
                <a:ea typeface="+mn-ea"/>
              </a:rPr>
              <a:t>. </a:t>
            </a:r>
            <a:r>
              <a:rPr lang="en-US" i="1" dirty="0" smtClean="0">
                <a:solidFill>
                  <a:srgbClr val="FF6600"/>
                </a:solidFill>
                <a:ea typeface="+mn-ea"/>
              </a:rPr>
              <a:t>It is only necessary to calculate a portion of the eigenvectors*.</a:t>
            </a:r>
          </a:p>
          <a:p>
            <a:pPr fontAlgn="auto"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en-US" dirty="0" smtClean="0">
                <a:ea typeface="+mn-ea"/>
              </a:rPr>
              <a:t>III) Initialize u.</a:t>
            </a:r>
          </a:p>
          <a:p>
            <a:pPr fontAlgn="auto"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en-US" dirty="0" smtClean="0">
                <a:ea typeface="+mn-ea"/>
              </a:rPr>
              <a:t>IV) Iterate the two-step scheme described above until a stopping criterion is satisfied.</a:t>
            </a:r>
          </a:p>
          <a:p>
            <a:pPr fontAlgn="auto"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en-US" dirty="0" smtClean="0">
                <a:ea typeface="+mn-ea"/>
              </a:rPr>
              <a:t>*Fast linear algebra routines are necessary – either Raleigh-</a:t>
            </a:r>
            <a:r>
              <a:rPr lang="en-US" dirty="0" err="1" smtClean="0">
                <a:ea typeface="+mn-ea"/>
              </a:rPr>
              <a:t>Chebyshev</a:t>
            </a:r>
            <a:r>
              <a:rPr lang="en-US" dirty="0" smtClean="0">
                <a:ea typeface="+mn-ea"/>
              </a:rPr>
              <a:t> procedure or Nystrom extension.</a:t>
            </a:r>
          </a:p>
        </p:txBody>
      </p:sp>
    </p:spTree>
    <p:extLst>
      <p:ext uri="{BB962C8B-B14F-4D97-AF65-F5344CB8AC3E}">
        <p14:creationId xmlns:p14="http://schemas.microsoft.com/office/powerpoint/2010/main" val="1670282088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>
                <a:latin typeface="Calibri" charset="0"/>
              </a:rPr>
              <a:t>Two Moons Segmentation</a:t>
            </a:r>
          </a:p>
        </p:txBody>
      </p:sp>
      <p:pic>
        <p:nvPicPr>
          <p:cNvPr id="8195" name="Picture 4" descr="second_eigenvector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533400" y="2133600"/>
            <a:ext cx="3581400" cy="2686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196" name="Picture 5" descr="two_moons_result.jpg"/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4953000" y="2286000"/>
            <a:ext cx="3282950" cy="24574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197" name="TextBox 6"/>
          <p:cNvSpPr txBox="1">
            <a:spLocks noChangeArrowheads="1"/>
          </p:cNvSpPr>
          <p:nvPr/>
        </p:nvSpPr>
        <p:spPr bwMode="auto">
          <a:xfrm>
            <a:off x="914400" y="5181600"/>
            <a:ext cx="3363913" cy="369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Calibri" charset="0"/>
                <a:ea typeface="ＭＳ Ｐゴシック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charset="0"/>
                <a:ea typeface="ＭＳ Ｐゴシック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charset="0"/>
                <a:ea typeface="ＭＳ Ｐゴシック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charset="0"/>
                <a:ea typeface="ＭＳ Ｐゴシック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charset="0"/>
                <a:ea typeface="ＭＳ Ｐゴシック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charset="0"/>
                <a:ea typeface="ＭＳ Ｐゴシック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charset="0"/>
                <a:ea typeface="ＭＳ Ｐゴシック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charset="0"/>
                <a:ea typeface="ＭＳ Ｐゴシック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charset="0"/>
                <a:ea typeface="ＭＳ Ｐゴシック" charset="0"/>
              </a:defRPr>
            </a:lvl9pPr>
          </a:lstStyle>
          <a:p>
            <a:r>
              <a:rPr lang="en-US"/>
              <a:t>Second eigenvector segmentation</a:t>
            </a:r>
          </a:p>
        </p:txBody>
      </p:sp>
      <p:sp>
        <p:nvSpPr>
          <p:cNvPr id="8198" name="TextBox 7"/>
          <p:cNvSpPr txBox="1">
            <a:spLocks noChangeArrowheads="1"/>
          </p:cNvSpPr>
          <p:nvPr/>
        </p:nvSpPr>
        <p:spPr bwMode="auto">
          <a:xfrm>
            <a:off x="5257800" y="5181600"/>
            <a:ext cx="2808288" cy="369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Calibri" charset="0"/>
                <a:ea typeface="ＭＳ Ｐゴシック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charset="0"/>
                <a:ea typeface="ＭＳ Ｐゴシック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charset="0"/>
                <a:ea typeface="ＭＳ Ｐゴシック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charset="0"/>
                <a:ea typeface="ＭＳ Ｐゴシック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charset="0"/>
                <a:ea typeface="ＭＳ Ｐゴシック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charset="0"/>
                <a:ea typeface="ＭＳ Ｐゴシック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charset="0"/>
                <a:ea typeface="ＭＳ Ｐゴシック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charset="0"/>
                <a:ea typeface="ＭＳ Ｐゴシック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charset="0"/>
                <a:ea typeface="ＭＳ Ｐゴシック" charset="0"/>
              </a:defRPr>
            </a:lvl9pPr>
          </a:lstStyle>
          <a:p>
            <a:r>
              <a:rPr lang="en-US"/>
              <a:t>Our method</a:t>
            </a:r>
            <a:r>
              <a:rPr lang="ja-JP" altLang="en-US"/>
              <a:t>’</a:t>
            </a:r>
            <a:r>
              <a:rPr lang="en-US"/>
              <a:t>s segmentation</a:t>
            </a:r>
          </a:p>
        </p:txBody>
      </p:sp>
    </p:spTree>
    <p:extLst>
      <p:ext uri="{BB962C8B-B14F-4D97-AF65-F5344CB8AC3E}">
        <p14:creationId xmlns:p14="http://schemas.microsoft.com/office/powerpoint/2010/main" val="1911985479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>
                <a:latin typeface="Calibri" charset="0"/>
              </a:rPr>
              <a:t>Image segementation</a:t>
            </a:r>
          </a:p>
        </p:txBody>
      </p:sp>
      <p:pic>
        <p:nvPicPr>
          <p:cNvPr id="9219" name="Picture 3" descr="grasslabel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143000" y="4267200"/>
            <a:ext cx="3352800" cy="21669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9220" name="Picture 4" descr="grasslabel_transfer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5029200" y="4343400"/>
            <a:ext cx="2743200" cy="20335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9221" name="Picture 5" descr="originalcow1.jpg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143000" y="1600200"/>
            <a:ext cx="3276600" cy="2184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9222" name="Picture 6" descr="originalcow2.jpg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4953000" y="1600200"/>
            <a:ext cx="2971800" cy="22272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9223" name="TextBox 7"/>
          <p:cNvSpPr txBox="1">
            <a:spLocks noChangeArrowheads="1"/>
          </p:cNvSpPr>
          <p:nvPr/>
        </p:nvSpPr>
        <p:spPr bwMode="auto">
          <a:xfrm>
            <a:off x="1524000" y="3886200"/>
            <a:ext cx="3352800" cy="369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charset="0"/>
                <a:ea typeface="ＭＳ Ｐゴシック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charset="0"/>
                <a:ea typeface="ＭＳ Ｐゴシック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charset="0"/>
                <a:ea typeface="ＭＳ Ｐゴシック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charset="0"/>
                <a:ea typeface="ＭＳ Ｐゴシック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charset="0"/>
                <a:ea typeface="ＭＳ Ｐゴシック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charset="0"/>
                <a:ea typeface="ＭＳ Ｐゴシック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charset="0"/>
                <a:ea typeface="ＭＳ Ｐゴシック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charset="0"/>
                <a:ea typeface="ＭＳ Ｐゴシック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charset="0"/>
                <a:ea typeface="ＭＳ Ｐゴシック" charset="0"/>
              </a:defRPr>
            </a:lvl9pPr>
          </a:lstStyle>
          <a:p>
            <a:r>
              <a:rPr lang="en-US"/>
              <a:t>Original  image 1</a:t>
            </a:r>
          </a:p>
        </p:txBody>
      </p:sp>
      <p:sp>
        <p:nvSpPr>
          <p:cNvPr id="9224" name="TextBox 8"/>
          <p:cNvSpPr txBox="1">
            <a:spLocks noChangeArrowheads="1"/>
          </p:cNvSpPr>
          <p:nvPr/>
        </p:nvSpPr>
        <p:spPr bwMode="auto">
          <a:xfrm>
            <a:off x="5410200" y="3886200"/>
            <a:ext cx="2209800" cy="6461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charset="0"/>
                <a:ea typeface="ＭＳ Ｐゴシック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charset="0"/>
                <a:ea typeface="ＭＳ Ｐゴシック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charset="0"/>
                <a:ea typeface="ＭＳ Ｐゴシック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charset="0"/>
                <a:ea typeface="ＭＳ Ｐゴシック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charset="0"/>
                <a:ea typeface="ＭＳ Ｐゴシック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charset="0"/>
                <a:ea typeface="ＭＳ Ｐゴシック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charset="0"/>
                <a:ea typeface="ＭＳ Ｐゴシック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charset="0"/>
                <a:ea typeface="ＭＳ Ｐゴシック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charset="0"/>
                <a:ea typeface="ＭＳ Ｐゴシック" charset="0"/>
              </a:defRPr>
            </a:lvl9pPr>
          </a:lstStyle>
          <a:p>
            <a:r>
              <a:rPr lang="en-US"/>
              <a:t>Original image 2</a:t>
            </a:r>
          </a:p>
          <a:p>
            <a:endParaRPr lang="en-US"/>
          </a:p>
        </p:txBody>
      </p:sp>
      <p:sp>
        <p:nvSpPr>
          <p:cNvPr id="9225" name="TextBox 9"/>
          <p:cNvSpPr txBox="1">
            <a:spLocks noChangeArrowheads="1"/>
          </p:cNvSpPr>
          <p:nvPr/>
        </p:nvSpPr>
        <p:spPr bwMode="auto">
          <a:xfrm>
            <a:off x="1066800" y="6477000"/>
            <a:ext cx="3429000" cy="381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charset="0"/>
                <a:ea typeface="ＭＳ Ｐゴシック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charset="0"/>
                <a:ea typeface="ＭＳ Ｐゴシック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charset="0"/>
                <a:ea typeface="ＭＳ Ｐゴシック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charset="0"/>
                <a:ea typeface="ＭＳ Ｐゴシック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charset="0"/>
                <a:ea typeface="ＭＳ Ｐゴシック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charset="0"/>
                <a:ea typeface="ＭＳ Ｐゴシック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charset="0"/>
                <a:ea typeface="ＭＳ Ｐゴシック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charset="0"/>
                <a:ea typeface="ＭＳ Ｐゴシック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charset="0"/>
                <a:ea typeface="ＭＳ Ｐゴシック" charset="0"/>
              </a:defRPr>
            </a:lvl9pPr>
          </a:lstStyle>
          <a:p>
            <a:r>
              <a:rPr lang="en-US"/>
              <a:t>Handlabeled grass region</a:t>
            </a:r>
          </a:p>
        </p:txBody>
      </p:sp>
      <p:sp>
        <p:nvSpPr>
          <p:cNvPr id="9226" name="TextBox 11"/>
          <p:cNvSpPr txBox="1">
            <a:spLocks noChangeArrowheads="1"/>
          </p:cNvSpPr>
          <p:nvPr/>
        </p:nvSpPr>
        <p:spPr bwMode="auto">
          <a:xfrm>
            <a:off x="5334000" y="6488113"/>
            <a:ext cx="2971800" cy="369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charset="0"/>
                <a:ea typeface="ＭＳ Ｐゴシック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charset="0"/>
                <a:ea typeface="ＭＳ Ｐゴシック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charset="0"/>
                <a:ea typeface="ＭＳ Ｐゴシック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charset="0"/>
                <a:ea typeface="ＭＳ Ｐゴシック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charset="0"/>
                <a:ea typeface="ＭＳ Ｐゴシック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charset="0"/>
                <a:ea typeface="ＭＳ Ｐゴシック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charset="0"/>
                <a:ea typeface="ＭＳ Ｐゴシック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charset="0"/>
                <a:ea typeface="ＭＳ Ｐゴシック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charset="0"/>
                <a:ea typeface="ＭＳ Ｐゴシック" charset="0"/>
              </a:defRPr>
            </a:lvl9pPr>
          </a:lstStyle>
          <a:p>
            <a:r>
              <a:rPr lang="en-US"/>
              <a:t>Grass label transferred</a:t>
            </a:r>
          </a:p>
        </p:txBody>
      </p:sp>
    </p:spTree>
    <p:extLst>
      <p:ext uri="{BB962C8B-B14F-4D97-AF65-F5344CB8AC3E}">
        <p14:creationId xmlns:p14="http://schemas.microsoft.com/office/powerpoint/2010/main" val="591076496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>
                <a:latin typeface="Calibri" charset="0"/>
              </a:rPr>
              <a:t>Image Segmentation</a:t>
            </a:r>
          </a:p>
        </p:txBody>
      </p:sp>
      <p:pic>
        <p:nvPicPr>
          <p:cNvPr id="10243" name="Picture 2" descr="cowlabel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762000" y="1905000"/>
            <a:ext cx="3028950" cy="2019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44" name="Picture 3" descr="cowlabel_transfer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5029200" y="1828800"/>
            <a:ext cx="3028950" cy="22669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45" name="Picture 4" descr="skylabel.jpg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838200" y="4572000"/>
            <a:ext cx="2990850" cy="20288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46" name="Picture 5" descr="skylabel_transfer.jpg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4876800" y="4419600"/>
            <a:ext cx="2814638" cy="2082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247" name="TextBox 6"/>
          <p:cNvSpPr txBox="1">
            <a:spLocks noChangeArrowheads="1"/>
          </p:cNvSpPr>
          <p:nvPr/>
        </p:nvSpPr>
        <p:spPr bwMode="auto">
          <a:xfrm>
            <a:off x="1066800" y="6477000"/>
            <a:ext cx="3429000" cy="381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charset="0"/>
                <a:ea typeface="ＭＳ Ｐゴシック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charset="0"/>
                <a:ea typeface="ＭＳ Ｐゴシック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charset="0"/>
                <a:ea typeface="ＭＳ Ｐゴシック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charset="0"/>
                <a:ea typeface="ＭＳ Ｐゴシック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charset="0"/>
                <a:ea typeface="ＭＳ Ｐゴシック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charset="0"/>
                <a:ea typeface="ＭＳ Ｐゴシック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charset="0"/>
                <a:ea typeface="ＭＳ Ｐゴシック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charset="0"/>
                <a:ea typeface="ＭＳ Ｐゴシック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charset="0"/>
                <a:ea typeface="ＭＳ Ｐゴシック" charset="0"/>
              </a:defRPr>
            </a:lvl9pPr>
          </a:lstStyle>
          <a:p>
            <a:r>
              <a:rPr lang="en-US"/>
              <a:t>Handlabeled sky region</a:t>
            </a:r>
          </a:p>
        </p:txBody>
      </p:sp>
      <p:sp>
        <p:nvSpPr>
          <p:cNvPr id="10248" name="TextBox 8"/>
          <p:cNvSpPr txBox="1">
            <a:spLocks noChangeArrowheads="1"/>
          </p:cNvSpPr>
          <p:nvPr/>
        </p:nvSpPr>
        <p:spPr bwMode="auto">
          <a:xfrm>
            <a:off x="762000" y="3962400"/>
            <a:ext cx="3276600" cy="381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charset="0"/>
                <a:ea typeface="ＭＳ Ｐゴシック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charset="0"/>
                <a:ea typeface="ＭＳ Ｐゴシック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charset="0"/>
                <a:ea typeface="ＭＳ Ｐゴシック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charset="0"/>
                <a:ea typeface="ＭＳ Ｐゴシック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charset="0"/>
                <a:ea typeface="ＭＳ Ｐゴシック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charset="0"/>
                <a:ea typeface="ＭＳ Ｐゴシック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charset="0"/>
                <a:ea typeface="ＭＳ Ｐゴシック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charset="0"/>
                <a:ea typeface="ＭＳ Ｐゴシック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charset="0"/>
                <a:ea typeface="ＭＳ Ｐゴシック" charset="0"/>
              </a:defRPr>
            </a:lvl9pPr>
          </a:lstStyle>
          <a:p>
            <a:r>
              <a:rPr lang="en-US"/>
              <a:t>Handlabeled cow region</a:t>
            </a:r>
          </a:p>
        </p:txBody>
      </p:sp>
      <p:sp>
        <p:nvSpPr>
          <p:cNvPr id="10249" name="TextBox 9"/>
          <p:cNvSpPr txBox="1">
            <a:spLocks noChangeArrowheads="1"/>
          </p:cNvSpPr>
          <p:nvPr/>
        </p:nvSpPr>
        <p:spPr bwMode="auto">
          <a:xfrm>
            <a:off x="5334000" y="6488113"/>
            <a:ext cx="2971800" cy="369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charset="0"/>
                <a:ea typeface="ＭＳ Ｐゴシック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charset="0"/>
                <a:ea typeface="ＭＳ Ｐゴシック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charset="0"/>
                <a:ea typeface="ＭＳ Ｐゴシック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charset="0"/>
                <a:ea typeface="ＭＳ Ｐゴシック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charset="0"/>
                <a:ea typeface="ＭＳ Ｐゴシック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charset="0"/>
                <a:ea typeface="ＭＳ Ｐゴシック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charset="0"/>
                <a:ea typeface="ＭＳ Ｐゴシック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charset="0"/>
                <a:ea typeface="ＭＳ Ｐゴシック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charset="0"/>
                <a:ea typeface="ＭＳ Ｐゴシック" charset="0"/>
              </a:defRPr>
            </a:lvl9pPr>
          </a:lstStyle>
          <a:p>
            <a:r>
              <a:rPr lang="en-US"/>
              <a:t>Sky label transferred</a:t>
            </a:r>
          </a:p>
        </p:txBody>
      </p:sp>
      <p:sp>
        <p:nvSpPr>
          <p:cNvPr id="10250" name="TextBox 10"/>
          <p:cNvSpPr txBox="1">
            <a:spLocks noChangeArrowheads="1"/>
          </p:cNvSpPr>
          <p:nvPr/>
        </p:nvSpPr>
        <p:spPr bwMode="auto">
          <a:xfrm>
            <a:off x="4953000" y="4114800"/>
            <a:ext cx="2971800" cy="381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charset="0"/>
                <a:ea typeface="ＭＳ Ｐゴシック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charset="0"/>
                <a:ea typeface="ＭＳ Ｐゴシック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charset="0"/>
                <a:ea typeface="ＭＳ Ｐゴシック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charset="0"/>
                <a:ea typeface="ＭＳ Ｐゴシック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charset="0"/>
                <a:ea typeface="ＭＳ Ｐゴシック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charset="0"/>
                <a:ea typeface="ＭＳ Ｐゴシック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charset="0"/>
                <a:ea typeface="ＭＳ Ｐゴシック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charset="0"/>
                <a:ea typeface="ＭＳ Ｐゴシック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charset="0"/>
                <a:ea typeface="ＭＳ Ｐゴシック" charset="0"/>
              </a:defRPr>
            </a:lvl9pPr>
          </a:lstStyle>
          <a:p>
            <a:r>
              <a:rPr lang="en-US"/>
              <a:t>Cow label transferred</a:t>
            </a:r>
          </a:p>
        </p:txBody>
      </p:sp>
    </p:spTree>
    <p:extLst>
      <p:ext uri="{BB962C8B-B14F-4D97-AF65-F5344CB8AC3E}">
        <p14:creationId xmlns:p14="http://schemas.microsoft.com/office/powerpoint/2010/main" val="3479153598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0"/>
            <a:ext cx="8686800" cy="841248"/>
          </a:xfrm>
        </p:spPr>
        <p:txBody>
          <a:bodyPr>
            <a:normAutofit/>
          </a:bodyPr>
          <a:lstStyle/>
          <a:p>
            <a:r>
              <a:rPr lang="en-US" dirty="0" smtClean="0"/>
              <a:t> Bertozzi-</a:t>
            </a:r>
            <a:r>
              <a:rPr lang="en-US" dirty="0" err="1" smtClean="0"/>
              <a:t>Flenner</a:t>
            </a:r>
            <a:r>
              <a:rPr lang="en-US" dirty="0" smtClean="0"/>
              <a:t> </a:t>
            </a:r>
            <a:r>
              <a:rPr lang="en-US" dirty="0" err="1" smtClean="0"/>
              <a:t>vs</a:t>
            </a:r>
            <a:r>
              <a:rPr lang="en-US" dirty="0" smtClean="0"/>
              <a:t> MBO on graphs</a:t>
            </a:r>
            <a:endParaRPr lang="en-US" dirty="0"/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71500" y="875196"/>
            <a:ext cx="8001000" cy="2669537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71500" y="3556000"/>
            <a:ext cx="8001000" cy="3302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3915868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>
                <a:latin typeface="Calibri" charset="0"/>
              </a:rPr>
              <a:t>Examples on image </a:t>
            </a:r>
            <a:r>
              <a:rPr lang="en-US" dirty="0" err="1" smtClean="0">
                <a:latin typeface="Calibri" charset="0"/>
              </a:rPr>
              <a:t>inpainting</a:t>
            </a:r>
            <a:endParaRPr lang="en-US" dirty="0">
              <a:latin typeface="Calibri" charset="0"/>
            </a:endParaRPr>
          </a:p>
        </p:txBody>
      </p:sp>
      <p:pic>
        <p:nvPicPr>
          <p:cNvPr id="12291" name="Picture 8" descr="chessboard_damaged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3505200" y="1752600"/>
            <a:ext cx="1828800" cy="1828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2292" name="Picture 9" descr="chessboard_original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066800" y="1676400"/>
            <a:ext cx="1828800" cy="1828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2293" name="Picture 10" descr="chessboard_nonlocaltv.jpg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981200" y="4038600"/>
            <a:ext cx="1905000" cy="1905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2294" name="Picture 11" descr="chessboard_solution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4343400" y="4114800"/>
            <a:ext cx="1905000" cy="1905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2295" name="Picture 12" descr="chessboard_tv.jpg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5943600" y="1743075"/>
            <a:ext cx="1828800" cy="1828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2296" name="TextBox 13"/>
          <p:cNvSpPr txBox="1">
            <a:spLocks noChangeArrowheads="1"/>
          </p:cNvSpPr>
          <p:nvPr/>
        </p:nvSpPr>
        <p:spPr bwMode="auto">
          <a:xfrm>
            <a:off x="990600" y="3581400"/>
            <a:ext cx="1539875" cy="369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Calibri" charset="0"/>
                <a:ea typeface="ＭＳ Ｐゴシック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charset="0"/>
                <a:ea typeface="ＭＳ Ｐゴシック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charset="0"/>
                <a:ea typeface="ＭＳ Ｐゴシック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charset="0"/>
                <a:ea typeface="ＭＳ Ｐゴシック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charset="0"/>
                <a:ea typeface="ＭＳ Ｐゴシック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charset="0"/>
                <a:ea typeface="ＭＳ Ｐゴシック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charset="0"/>
                <a:ea typeface="ＭＳ Ｐゴシック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charset="0"/>
                <a:ea typeface="ＭＳ Ｐゴシック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charset="0"/>
                <a:ea typeface="ＭＳ Ｐゴシック" charset="0"/>
              </a:defRPr>
            </a:lvl9pPr>
          </a:lstStyle>
          <a:p>
            <a:r>
              <a:rPr lang="en-US"/>
              <a:t>Original image</a:t>
            </a:r>
          </a:p>
        </p:txBody>
      </p:sp>
      <p:sp>
        <p:nvSpPr>
          <p:cNvPr id="12297" name="TextBox 15"/>
          <p:cNvSpPr txBox="1">
            <a:spLocks noChangeArrowheads="1"/>
          </p:cNvSpPr>
          <p:nvPr/>
        </p:nvSpPr>
        <p:spPr bwMode="auto">
          <a:xfrm>
            <a:off x="3657600" y="3657600"/>
            <a:ext cx="1700213" cy="369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Calibri" charset="0"/>
                <a:ea typeface="ＭＳ Ｐゴシック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charset="0"/>
                <a:ea typeface="ＭＳ Ｐゴシック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charset="0"/>
                <a:ea typeface="ＭＳ Ｐゴシック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charset="0"/>
                <a:ea typeface="ＭＳ Ｐゴシック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charset="0"/>
                <a:ea typeface="ＭＳ Ｐゴシック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charset="0"/>
                <a:ea typeface="ＭＳ Ｐゴシック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charset="0"/>
                <a:ea typeface="ＭＳ Ｐゴシック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charset="0"/>
                <a:ea typeface="ＭＳ Ｐゴシック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charset="0"/>
                <a:ea typeface="ＭＳ Ｐゴシック" charset="0"/>
              </a:defRPr>
            </a:lvl9pPr>
          </a:lstStyle>
          <a:p>
            <a:r>
              <a:rPr lang="en-US"/>
              <a:t>Damaged image</a:t>
            </a:r>
          </a:p>
        </p:txBody>
      </p:sp>
      <p:sp>
        <p:nvSpPr>
          <p:cNvPr id="12298" name="TextBox 16"/>
          <p:cNvSpPr txBox="1">
            <a:spLocks noChangeArrowheads="1"/>
          </p:cNvSpPr>
          <p:nvPr/>
        </p:nvSpPr>
        <p:spPr bwMode="auto">
          <a:xfrm>
            <a:off x="6324600" y="3657600"/>
            <a:ext cx="1371600" cy="6461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charset="0"/>
                <a:ea typeface="ＭＳ Ｐゴシック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charset="0"/>
                <a:ea typeface="ＭＳ Ｐゴシック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charset="0"/>
                <a:ea typeface="ＭＳ Ｐゴシック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charset="0"/>
                <a:ea typeface="ＭＳ Ｐゴシック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charset="0"/>
                <a:ea typeface="ＭＳ Ｐゴシック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charset="0"/>
                <a:ea typeface="ＭＳ Ｐゴシック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charset="0"/>
                <a:ea typeface="ＭＳ Ｐゴシック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charset="0"/>
                <a:ea typeface="ＭＳ Ｐゴシック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charset="0"/>
                <a:ea typeface="ＭＳ Ｐゴシック" charset="0"/>
              </a:defRPr>
            </a:lvl9pPr>
          </a:lstStyle>
          <a:p>
            <a:r>
              <a:rPr lang="en-US"/>
              <a:t>Local TV inpainting</a:t>
            </a:r>
          </a:p>
        </p:txBody>
      </p:sp>
      <p:sp>
        <p:nvSpPr>
          <p:cNvPr id="12299" name="TextBox 17"/>
          <p:cNvSpPr txBox="1">
            <a:spLocks noChangeArrowheads="1"/>
          </p:cNvSpPr>
          <p:nvPr/>
        </p:nvSpPr>
        <p:spPr bwMode="auto">
          <a:xfrm>
            <a:off x="2057400" y="5934075"/>
            <a:ext cx="2133600" cy="9239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charset="0"/>
                <a:ea typeface="ＭＳ Ｐゴシック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charset="0"/>
                <a:ea typeface="ＭＳ Ｐゴシック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charset="0"/>
                <a:ea typeface="ＭＳ Ｐゴシック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charset="0"/>
                <a:ea typeface="ＭＳ Ｐゴシック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charset="0"/>
                <a:ea typeface="ＭＳ Ｐゴシック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charset="0"/>
                <a:ea typeface="ＭＳ Ｐゴシック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charset="0"/>
                <a:ea typeface="ＭＳ Ｐゴシック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charset="0"/>
                <a:ea typeface="ＭＳ Ｐゴシック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charset="0"/>
                <a:ea typeface="ＭＳ Ｐゴシック" charset="0"/>
              </a:defRPr>
            </a:lvl9pPr>
          </a:lstStyle>
          <a:p>
            <a:r>
              <a:rPr lang="en-US"/>
              <a:t>Nonlocal TV inpainting</a:t>
            </a:r>
          </a:p>
          <a:p>
            <a:endParaRPr lang="en-US"/>
          </a:p>
        </p:txBody>
      </p:sp>
      <p:sp>
        <p:nvSpPr>
          <p:cNvPr id="12300" name="TextBox 18"/>
          <p:cNvSpPr txBox="1">
            <a:spLocks noChangeArrowheads="1"/>
          </p:cNvSpPr>
          <p:nvPr/>
        </p:nvSpPr>
        <p:spPr bwMode="auto">
          <a:xfrm>
            <a:off x="4419600" y="6172200"/>
            <a:ext cx="2052638" cy="369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Calibri" charset="0"/>
                <a:ea typeface="ＭＳ Ｐゴシック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charset="0"/>
                <a:ea typeface="ＭＳ Ｐゴシック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charset="0"/>
                <a:ea typeface="ＭＳ Ｐゴシック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charset="0"/>
                <a:ea typeface="ＭＳ Ｐゴシック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charset="0"/>
                <a:ea typeface="ＭＳ Ｐゴシック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charset="0"/>
                <a:ea typeface="ＭＳ Ｐゴシック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charset="0"/>
                <a:ea typeface="ＭＳ Ｐゴシック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charset="0"/>
                <a:ea typeface="ＭＳ Ｐゴシック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charset="0"/>
                <a:ea typeface="ＭＳ Ｐゴシック" charset="0"/>
              </a:defRPr>
            </a:lvl9pPr>
          </a:lstStyle>
          <a:p>
            <a:r>
              <a:rPr lang="en-US"/>
              <a:t>Our method</a:t>
            </a:r>
            <a:r>
              <a:rPr lang="ja-JP" altLang="en-US"/>
              <a:t>’</a:t>
            </a:r>
            <a:r>
              <a:rPr lang="en-US"/>
              <a:t>s result</a:t>
            </a:r>
          </a:p>
        </p:txBody>
      </p:sp>
    </p:spTree>
    <p:extLst>
      <p:ext uri="{BB962C8B-B14F-4D97-AF65-F5344CB8AC3E}">
        <p14:creationId xmlns:p14="http://schemas.microsoft.com/office/powerpoint/2010/main" val="1486134527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>
                <a:latin typeface="Calibri" charset="0"/>
              </a:rPr>
              <a:t>Sparse Reconstruction</a:t>
            </a:r>
          </a:p>
        </p:txBody>
      </p:sp>
      <p:pic>
        <p:nvPicPr>
          <p:cNvPr id="15363" name="Picture 2" descr="leg_50_tv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5791200" y="1600200"/>
            <a:ext cx="1676400" cy="22479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5364" name="Picture 3" descr="barbaraleg_orginal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066800" y="1600200"/>
            <a:ext cx="1524000" cy="21209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5365" name="Picture 4" descr="leg_50_damaged.jpg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3505200" y="1600200"/>
            <a:ext cx="1577975" cy="2209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5366" name="Picture 5" descr="leg_50_nonlocaltv.jpg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2286000" y="4343400"/>
            <a:ext cx="1447800" cy="20447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5367" name="Picture 6" descr="leg_50_solution.jpg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4495800" y="4343400"/>
            <a:ext cx="1470025" cy="2057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5368" name="TextBox 7"/>
          <p:cNvSpPr txBox="1">
            <a:spLocks noChangeArrowheads="1"/>
          </p:cNvSpPr>
          <p:nvPr/>
        </p:nvSpPr>
        <p:spPr bwMode="auto">
          <a:xfrm>
            <a:off x="6019800" y="3962400"/>
            <a:ext cx="1371600" cy="6461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charset="0"/>
                <a:ea typeface="ＭＳ Ｐゴシック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charset="0"/>
                <a:ea typeface="ＭＳ Ｐゴシック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charset="0"/>
                <a:ea typeface="ＭＳ Ｐゴシック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charset="0"/>
                <a:ea typeface="ＭＳ Ｐゴシック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charset="0"/>
                <a:ea typeface="ＭＳ Ｐゴシック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charset="0"/>
                <a:ea typeface="ＭＳ Ｐゴシック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charset="0"/>
                <a:ea typeface="ＭＳ Ｐゴシック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charset="0"/>
                <a:ea typeface="ＭＳ Ｐゴシック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charset="0"/>
                <a:ea typeface="ＭＳ Ｐゴシック" charset="0"/>
              </a:defRPr>
            </a:lvl9pPr>
          </a:lstStyle>
          <a:p>
            <a:r>
              <a:rPr lang="en-US"/>
              <a:t>Local TV inpainting</a:t>
            </a:r>
          </a:p>
        </p:txBody>
      </p:sp>
      <p:sp>
        <p:nvSpPr>
          <p:cNvPr id="15369" name="TextBox 8"/>
          <p:cNvSpPr txBox="1">
            <a:spLocks noChangeArrowheads="1"/>
          </p:cNvSpPr>
          <p:nvPr/>
        </p:nvSpPr>
        <p:spPr bwMode="auto">
          <a:xfrm>
            <a:off x="990600" y="3962400"/>
            <a:ext cx="1539875" cy="369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Calibri" charset="0"/>
                <a:ea typeface="ＭＳ Ｐゴシック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charset="0"/>
                <a:ea typeface="ＭＳ Ｐゴシック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charset="0"/>
                <a:ea typeface="ＭＳ Ｐゴシック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charset="0"/>
                <a:ea typeface="ＭＳ Ｐゴシック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charset="0"/>
                <a:ea typeface="ＭＳ Ｐゴシック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charset="0"/>
                <a:ea typeface="ＭＳ Ｐゴシック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charset="0"/>
                <a:ea typeface="ＭＳ Ｐゴシック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charset="0"/>
                <a:ea typeface="ＭＳ Ｐゴシック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charset="0"/>
                <a:ea typeface="ＭＳ Ｐゴシック" charset="0"/>
              </a:defRPr>
            </a:lvl9pPr>
          </a:lstStyle>
          <a:p>
            <a:r>
              <a:rPr lang="en-US"/>
              <a:t>Original image</a:t>
            </a:r>
          </a:p>
        </p:txBody>
      </p:sp>
      <p:sp>
        <p:nvSpPr>
          <p:cNvPr id="15370" name="TextBox 9"/>
          <p:cNvSpPr txBox="1">
            <a:spLocks noChangeArrowheads="1"/>
          </p:cNvSpPr>
          <p:nvPr/>
        </p:nvSpPr>
        <p:spPr bwMode="auto">
          <a:xfrm>
            <a:off x="1905000" y="6477000"/>
            <a:ext cx="2667000" cy="6461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charset="0"/>
                <a:ea typeface="ＭＳ Ｐゴシック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charset="0"/>
                <a:ea typeface="ＭＳ Ｐゴシック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charset="0"/>
                <a:ea typeface="ＭＳ Ｐゴシック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charset="0"/>
                <a:ea typeface="ＭＳ Ｐゴシック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charset="0"/>
                <a:ea typeface="ＭＳ Ｐゴシック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charset="0"/>
                <a:ea typeface="ＭＳ Ｐゴシック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charset="0"/>
                <a:ea typeface="ＭＳ Ｐゴシック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charset="0"/>
                <a:ea typeface="ＭＳ Ｐゴシック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charset="0"/>
                <a:ea typeface="ＭＳ Ｐゴシック" charset="0"/>
              </a:defRPr>
            </a:lvl9pPr>
          </a:lstStyle>
          <a:p>
            <a:r>
              <a:rPr lang="en-US"/>
              <a:t>Nonlocal TV inpainting</a:t>
            </a:r>
          </a:p>
          <a:p>
            <a:endParaRPr lang="en-US"/>
          </a:p>
        </p:txBody>
      </p:sp>
      <p:sp>
        <p:nvSpPr>
          <p:cNvPr id="15371" name="TextBox 10"/>
          <p:cNvSpPr txBox="1">
            <a:spLocks noChangeArrowheads="1"/>
          </p:cNvSpPr>
          <p:nvPr/>
        </p:nvSpPr>
        <p:spPr bwMode="auto">
          <a:xfrm>
            <a:off x="3581400" y="3962400"/>
            <a:ext cx="1700213" cy="369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Calibri" charset="0"/>
                <a:ea typeface="ＭＳ Ｐゴシック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charset="0"/>
                <a:ea typeface="ＭＳ Ｐゴシック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charset="0"/>
                <a:ea typeface="ＭＳ Ｐゴシック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charset="0"/>
                <a:ea typeface="ＭＳ Ｐゴシック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charset="0"/>
                <a:ea typeface="ＭＳ Ｐゴシック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charset="0"/>
                <a:ea typeface="ＭＳ Ｐゴシック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charset="0"/>
                <a:ea typeface="ＭＳ Ｐゴシック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charset="0"/>
                <a:ea typeface="ＭＳ Ｐゴシック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charset="0"/>
                <a:ea typeface="ＭＳ Ｐゴシック" charset="0"/>
              </a:defRPr>
            </a:lvl9pPr>
          </a:lstStyle>
          <a:p>
            <a:r>
              <a:rPr lang="en-US"/>
              <a:t>Damaged image</a:t>
            </a:r>
          </a:p>
        </p:txBody>
      </p:sp>
      <p:sp>
        <p:nvSpPr>
          <p:cNvPr id="15372" name="TextBox 11"/>
          <p:cNvSpPr txBox="1">
            <a:spLocks noChangeArrowheads="1"/>
          </p:cNvSpPr>
          <p:nvPr/>
        </p:nvSpPr>
        <p:spPr bwMode="auto">
          <a:xfrm>
            <a:off x="4267200" y="6488113"/>
            <a:ext cx="2052638" cy="369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Calibri" charset="0"/>
                <a:ea typeface="ＭＳ Ｐゴシック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charset="0"/>
                <a:ea typeface="ＭＳ Ｐゴシック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charset="0"/>
                <a:ea typeface="ＭＳ Ｐゴシック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charset="0"/>
                <a:ea typeface="ＭＳ Ｐゴシック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charset="0"/>
                <a:ea typeface="ＭＳ Ｐゴシック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charset="0"/>
                <a:ea typeface="ＭＳ Ｐゴシック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charset="0"/>
                <a:ea typeface="ＭＳ Ｐゴシック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charset="0"/>
                <a:ea typeface="ＭＳ Ｐゴシック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charset="0"/>
                <a:ea typeface="ＭＳ Ｐゴシック" charset="0"/>
              </a:defRPr>
            </a:lvl9pPr>
          </a:lstStyle>
          <a:p>
            <a:r>
              <a:rPr lang="en-US"/>
              <a:t>Our method</a:t>
            </a:r>
            <a:r>
              <a:rPr lang="ja-JP" altLang="en-US"/>
              <a:t>’</a:t>
            </a:r>
            <a:r>
              <a:rPr lang="en-US"/>
              <a:t>s result</a:t>
            </a:r>
          </a:p>
        </p:txBody>
      </p:sp>
    </p:spTree>
    <p:extLst>
      <p:ext uri="{BB962C8B-B14F-4D97-AF65-F5344CB8AC3E}">
        <p14:creationId xmlns:p14="http://schemas.microsoft.com/office/powerpoint/2010/main" val="419315294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Performance NLTV </a:t>
            </a:r>
            <a:r>
              <a:rPr lang="en-US" dirty="0" err="1" smtClean="0"/>
              <a:t>vs</a:t>
            </a:r>
            <a:r>
              <a:rPr lang="en-US" dirty="0" smtClean="0"/>
              <a:t> MBO on Graphs</a:t>
            </a:r>
            <a:endParaRPr lang="en-US" dirty="0"/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5449" y="2040427"/>
            <a:ext cx="8988551" cy="37878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8426462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>
                <a:hlinkClick r:id="rId2"/>
              </a:rPr>
              <a:t>Convergence and Energy Landscape for Cheeger Cut Clustering </a:t>
            </a:r>
            <a:endParaRPr lang="en-US" dirty="0"/>
          </a:p>
        </p:txBody>
      </p:sp>
      <p:sp>
        <p:nvSpPr>
          <p:cNvPr id="3" name="TextBox 2"/>
          <p:cNvSpPr txBox="1"/>
          <p:nvPr/>
        </p:nvSpPr>
        <p:spPr>
          <a:xfrm>
            <a:off x="440995" y="1463485"/>
            <a:ext cx="545067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err="1" smtClean="0"/>
              <a:t>Bresson</a:t>
            </a:r>
            <a:r>
              <a:rPr lang="en-US" dirty="0" smtClean="0"/>
              <a:t>, Laurent, </a:t>
            </a:r>
            <a:r>
              <a:rPr lang="en-US" dirty="0" err="1" smtClean="0"/>
              <a:t>Uminsky</a:t>
            </a:r>
            <a:r>
              <a:rPr lang="en-US" dirty="0" smtClean="0"/>
              <a:t>, von Brecht (current and former postdocs of our group), NIPS 2012</a:t>
            </a:r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394962" y="2209800"/>
            <a:ext cx="4408507" cy="1318432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670311" y="2663814"/>
            <a:ext cx="3139874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Relaxed continuous </a:t>
            </a:r>
            <a:r>
              <a:rPr lang="en-US" dirty="0" err="1" smtClean="0"/>
              <a:t>Cheeger</a:t>
            </a:r>
            <a:r>
              <a:rPr lang="en-US" dirty="0" smtClean="0"/>
              <a:t> cut problem (unsupervised)</a:t>
            </a:r>
          </a:p>
          <a:p>
            <a:r>
              <a:rPr lang="en-US" dirty="0" smtClean="0"/>
              <a:t>Ratio of TV term to balance term.</a:t>
            </a:r>
            <a:endParaRPr lang="en-US" dirty="0"/>
          </a:p>
        </p:txBody>
      </p:sp>
      <p:sp>
        <p:nvSpPr>
          <p:cNvPr id="6" name="TextBox 5"/>
          <p:cNvSpPr txBox="1"/>
          <p:nvPr/>
        </p:nvSpPr>
        <p:spPr>
          <a:xfrm>
            <a:off x="670310" y="4233878"/>
            <a:ext cx="7199244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Prove convergence of two algorithms based on CS ideas</a:t>
            </a:r>
          </a:p>
          <a:p>
            <a:endParaRPr lang="en-US" dirty="0"/>
          </a:p>
          <a:p>
            <a:r>
              <a:rPr lang="en-US" dirty="0" smtClean="0"/>
              <a:t>Provides a rigorous connection between graph TV and cut problems.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4019168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Generalization MULTICLASS Machine Learning Problems (MBO)</a:t>
            </a:r>
            <a:endParaRPr lang="en-US" dirty="0"/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981365"/>
            <a:ext cx="2893282" cy="1549448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372316" y="1595259"/>
            <a:ext cx="5334000" cy="3619500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301752" y="2028733"/>
            <a:ext cx="2873401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Garcia, </a:t>
            </a:r>
            <a:r>
              <a:rPr lang="en-US" dirty="0" err="1" smtClean="0"/>
              <a:t>Merkurjev</a:t>
            </a:r>
            <a:r>
              <a:rPr lang="en-US" dirty="0" smtClean="0"/>
              <a:t>, Bertozzi, </a:t>
            </a:r>
            <a:r>
              <a:rPr lang="en-US" dirty="0" err="1" smtClean="0"/>
              <a:t>Percus</a:t>
            </a:r>
            <a:r>
              <a:rPr lang="en-US" dirty="0" smtClean="0"/>
              <a:t>, </a:t>
            </a:r>
            <a:r>
              <a:rPr lang="en-US" dirty="0" err="1" smtClean="0"/>
              <a:t>Flenner</a:t>
            </a:r>
            <a:r>
              <a:rPr lang="en-US" dirty="0" smtClean="0"/>
              <a:t>, 2013</a:t>
            </a:r>
          </a:p>
          <a:p>
            <a:endParaRPr lang="en-US" dirty="0">
              <a:solidFill>
                <a:schemeClr val="accent1"/>
              </a:solidFill>
            </a:endParaRPr>
          </a:p>
          <a:p>
            <a:r>
              <a:rPr lang="en-US" dirty="0" smtClean="0">
                <a:solidFill>
                  <a:srgbClr val="FF6600"/>
                </a:solidFill>
              </a:rPr>
              <a:t>Semi-supervised learning</a:t>
            </a:r>
            <a:endParaRPr lang="en-US" dirty="0">
              <a:solidFill>
                <a:srgbClr val="FF6600"/>
              </a:solidFill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3686706" y="5530813"/>
            <a:ext cx="5111495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Instead of double well we have N-class well with </a:t>
            </a:r>
          </a:p>
          <a:p>
            <a:r>
              <a:rPr lang="en-US" dirty="0" smtClean="0"/>
              <a:t>Minima on a simplex in N-dimensions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75667127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01752" y="457200"/>
            <a:ext cx="8686800" cy="442499"/>
          </a:xfrm>
        </p:spPr>
        <p:txBody>
          <a:bodyPr>
            <a:normAutofit fontScale="90000"/>
          </a:bodyPr>
          <a:lstStyle/>
          <a:p>
            <a:r>
              <a:rPr lang="en-US" dirty="0" smtClean="0"/>
              <a:t>Multiclass examples – semi-supervised</a:t>
            </a:r>
            <a:endParaRPr lang="en-US" dirty="0"/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168900" y="882914"/>
            <a:ext cx="3819652" cy="5601343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1498600"/>
            <a:ext cx="4762500" cy="3860800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228762" y="5611020"/>
            <a:ext cx="4597871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Three moons MBO Scheme 98.5% correct.</a:t>
            </a:r>
          </a:p>
          <a:p>
            <a:r>
              <a:rPr lang="en-US" dirty="0" smtClean="0"/>
              <a:t>5% ground truth used for fidelity. </a:t>
            </a:r>
            <a:endParaRPr lang="en-US" dirty="0"/>
          </a:p>
        </p:txBody>
      </p:sp>
      <p:sp>
        <p:nvSpPr>
          <p:cNvPr id="6" name="TextBox 5"/>
          <p:cNvSpPr txBox="1"/>
          <p:nvPr/>
        </p:nvSpPr>
        <p:spPr>
          <a:xfrm>
            <a:off x="1905851" y="6453667"/>
            <a:ext cx="708270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err="1" smtClean="0"/>
              <a:t>Greyscale</a:t>
            </a:r>
            <a:r>
              <a:rPr lang="en-US" dirty="0" smtClean="0"/>
              <a:t> image 4% random points for fidelity, perfect classification.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5843246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MNIST Database</a:t>
            </a:r>
            <a:endParaRPr lang="en-US" dirty="0"/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94100" y="1474670"/>
            <a:ext cx="5549900" cy="4813300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3478" y="1392116"/>
            <a:ext cx="3594100" cy="2010895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301752" y="4092749"/>
            <a:ext cx="6998593" cy="258532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Comparisons</a:t>
            </a:r>
          </a:p>
          <a:p>
            <a:r>
              <a:rPr lang="en-US" dirty="0" smtClean="0"/>
              <a:t>Semi-supervised learning</a:t>
            </a:r>
          </a:p>
          <a:p>
            <a:r>
              <a:rPr lang="en-US" dirty="0" err="1" smtClean="0"/>
              <a:t>Vs</a:t>
            </a:r>
            <a:r>
              <a:rPr lang="en-US" dirty="0" smtClean="0"/>
              <a:t> Supervised learning</a:t>
            </a:r>
          </a:p>
          <a:p>
            <a:endParaRPr lang="en-US" dirty="0"/>
          </a:p>
          <a:p>
            <a:r>
              <a:rPr lang="en-US" dirty="0" smtClean="0"/>
              <a:t>We do semi-supervised with</a:t>
            </a:r>
          </a:p>
          <a:p>
            <a:r>
              <a:rPr lang="en-US" dirty="0"/>
              <a:t>o</a:t>
            </a:r>
            <a:r>
              <a:rPr lang="en-US" dirty="0" smtClean="0"/>
              <a:t>nly 3.6% of the digits as the </a:t>
            </a:r>
          </a:p>
          <a:p>
            <a:r>
              <a:rPr lang="en-US" dirty="0" smtClean="0"/>
              <a:t>Known data.</a:t>
            </a:r>
          </a:p>
          <a:p>
            <a:endParaRPr lang="en-US" dirty="0"/>
          </a:p>
          <a:p>
            <a:r>
              <a:rPr lang="en-US" dirty="0" smtClean="0"/>
              <a:t>Supervised uses 60000 digits for training and tests on 10000 digits.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7860059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Timing comparisons</a:t>
            </a:r>
            <a:endParaRPr lang="en-US" dirty="0"/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9700" y="2438400"/>
            <a:ext cx="8864600" cy="1981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19999945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Performance on Coil </a:t>
            </a:r>
            <a:r>
              <a:rPr lang="en-US" dirty="0" err="1" smtClean="0"/>
              <a:t>WebKB</a:t>
            </a:r>
            <a:endParaRPr lang="en-US" dirty="0"/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46707" y="1412676"/>
            <a:ext cx="7391051" cy="398782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3686298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Community Detection – modularity Optimization </a:t>
            </a:r>
            <a:endParaRPr lang="en-US" dirty="0"/>
          </a:p>
        </p:txBody>
      </p:sp>
      <p:sp>
        <p:nvSpPr>
          <p:cNvPr id="3" name="TextBox 2"/>
          <p:cNvSpPr txBox="1"/>
          <p:nvPr/>
        </p:nvSpPr>
        <p:spPr>
          <a:xfrm>
            <a:off x="564472" y="1606477"/>
            <a:ext cx="640431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Joint work with </a:t>
            </a:r>
            <a:r>
              <a:rPr lang="en-US" dirty="0" err="1" smtClean="0"/>
              <a:t>Huiyi</a:t>
            </a:r>
            <a:r>
              <a:rPr lang="en-US" dirty="0" smtClean="0"/>
              <a:t> Hu, Thomas Laurent, and Mason Porter</a:t>
            </a:r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31869" y="2087701"/>
            <a:ext cx="5397500" cy="1041400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1076024" y="3683165"/>
            <a:ext cx="7443970" cy="286232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[</a:t>
            </a:r>
            <a:r>
              <a:rPr lang="en-US" dirty="0" err="1" smtClean="0"/>
              <a:t>w</a:t>
            </a:r>
            <a:r>
              <a:rPr lang="en-US" baseline="-25000" dirty="0" err="1" smtClean="0"/>
              <a:t>ij</a:t>
            </a:r>
            <a:r>
              <a:rPr lang="en-US" dirty="0" smtClean="0"/>
              <a:t>] is graph adjacency matrix</a:t>
            </a:r>
          </a:p>
          <a:p>
            <a:r>
              <a:rPr lang="en-US" dirty="0" smtClean="0"/>
              <a:t>P is probability </a:t>
            </a:r>
            <a:r>
              <a:rPr lang="en-US" dirty="0" err="1" smtClean="0"/>
              <a:t>nullmodel</a:t>
            </a:r>
            <a:r>
              <a:rPr lang="en-US" dirty="0" smtClean="0"/>
              <a:t> (Newman-Girvan) </a:t>
            </a:r>
            <a:r>
              <a:rPr lang="en-US" dirty="0" err="1" smtClean="0"/>
              <a:t>P</a:t>
            </a:r>
            <a:r>
              <a:rPr lang="en-US" baseline="-25000" dirty="0" err="1" smtClean="0"/>
              <a:t>ij</a:t>
            </a:r>
            <a:r>
              <a:rPr lang="en-US" dirty="0" smtClean="0"/>
              <a:t>=</a:t>
            </a:r>
            <a:r>
              <a:rPr lang="en-US" dirty="0" err="1" smtClean="0"/>
              <a:t>k</a:t>
            </a:r>
            <a:r>
              <a:rPr lang="en-US" baseline="-25000" dirty="0" err="1" smtClean="0"/>
              <a:t>i</a:t>
            </a:r>
            <a:r>
              <a:rPr lang="en-US" dirty="0" err="1" smtClean="0"/>
              <a:t>k</a:t>
            </a:r>
            <a:r>
              <a:rPr lang="en-US" baseline="-25000" dirty="0" err="1" smtClean="0"/>
              <a:t>j</a:t>
            </a:r>
            <a:r>
              <a:rPr lang="en-US" dirty="0" smtClean="0"/>
              <a:t>/2m</a:t>
            </a:r>
          </a:p>
          <a:p>
            <a:r>
              <a:rPr lang="en-US" dirty="0"/>
              <a:t> </a:t>
            </a:r>
            <a:r>
              <a:rPr lang="en-US" dirty="0" err="1" smtClean="0"/>
              <a:t>k</a:t>
            </a:r>
            <a:r>
              <a:rPr lang="en-US" baseline="-25000" dirty="0" err="1" smtClean="0"/>
              <a:t>i</a:t>
            </a:r>
            <a:r>
              <a:rPr lang="en-US" dirty="0" smtClean="0"/>
              <a:t> = </a:t>
            </a:r>
            <a:r>
              <a:rPr lang="en-US" dirty="0" err="1" smtClean="0"/>
              <a:t>sum</a:t>
            </a:r>
            <a:r>
              <a:rPr lang="en-US" baseline="-25000" dirty="0" err="1" smtClean="0"/>
              <a:t>j</a:t>
            </a:r>
            <a:r>
              <a:rPr lang="en-US" dirty="0" smtClean="0"/>
              <a:t> </a:t>
            </a:r>
            <a:r>
              <a:rPr lang="en-US" dirty="0" err="1" smtClean="0"/>
              <a:t>w</a:t>
            </a:r>
            <a:r>
              <a:rPr lang="en-US" baseline="-25000" dirty="0" err="1" smtClean="0"/>
              <a:t>ij</a:t>
            </a:r>
            <a:r>
              <a:rPr lang="en-US" dirty="0" smtClean="0"/>
              <a:t>   (strength of the node)</a:t>
            </a:r>
          </a:p>
          <a:p>
            <a:r>
              <a:rPr lang="en-US" dirty="0" smtClean="0"/>
              <a:t>Gamma is the resolution parameter</a:t>
            </a:r>
          </a:p>
          <a:p>
            <a:r>
              <a:rPr lang="en-US" dirty="0" smtClean="0"/>
              <a:t> </a:t>
            </a:r>
            <a:r>
              <a:rPr lang="en-US" dirty="0" err="1" smtClean="0"/>
              <a:t>g</a:t>
            </a:r>
            <a:r>
              <a:rPr lang="en-US" baseline="-25000" dirty="0" err="1" smtClean="0"/>
              <a:t>i</a:t>
            </a:r>
            <a:r>
              <a:rPr lang="en-US" dirty="0" smtClean="0"/>
              <a:t> is group assignment </a:t>
            </a:r>
          </a:p>
          <a:p>
            <a:r>
              <a:rPr lang="en-US" dirty="0" smtClean="0"/>
              <a:t>2m is total volume of the graph = </a:t>
            </a:r>
            <a:r>
              <a:rPr lang="en-US" dirty="0" err="1" smtClean="0"/>
              <a:t>sum</a:t>
            </a:r>
            <a:r>
              <a:rPr lang="en-US" baseline="-25000" dirty="0" err="1" smtClean="0"/>
              <a:t>i</a:t>
            </a:r>
            <a:r>
              <a:rPr lang="en-US" dirty="0" smtClean="0"/>
              <a:t>  </a:t>
            </a:r>
            <a:r>
              <a:rPr lang="en-US" dirty="0"/>
              <a:t> </a:t>
            </a:r>
            <a:r>
              <a:rPr lang="en-US" dirty="0" err="1"/>
              <a:t>k</a:t>
            </a:r>
            <a:r>
              <a:rPr lang="en-US" baseline="-25000" dirty="0" err="1"/>
              <a:t>i</a:t>
            </a:r>
            <a:r>
              <a:rPr lang="en-US" dirty="0"/>
              <a:t>  </a:t>
            </a:r>
            <a:r>
              <a:rPr lang="en-US" dirty="0" smtClean="0"/>
              <a:t>= </a:t>
            </a:r>
            <a:r>
              <a:rPr lang="en-US" dirty="0" err="1" smtClean="0"/>
              <a:t>sum</a:t>
            </a:r>
            <a:r>
              <a:rPr lang="en-US" baseline="-25000" dirty="0" err="1" smtClean="0"/>
              <a:t>ij</a:t>
            </a:r>
            <a:r>
              <a:rPr lang="en-US" baseline="-25000" dirty="0" smtClean="0"/>
              <a:t>  </a:t>
            </a:r>
            <a:r>
              <a:rPr lang="en-US" dirty="0" err="1" smtClean="0"/>
              <a:t>w</a:t>
            </a:r>
            <a:r>
              <a:rPr lang="en-US" baseline="-25000" dirty="0" err="1" smtClean="0"/>
              <a:t>ij</a:t>
            </a:r>
            <a:endParaRPr lang="en-US" baseline="-25000" dirty="0" smtClean="0"/>
          </a:p>
          <a:p>
            <a:endParaRPr lang="en-US" dirty="0"/>
          </a:p>
          <a:p>
            <a:r>
              <a:rPr lang="en-US" dirty="0" smtClean="0"/>
              <a:t>This is an optimization (max) problem.  </a:t>
            </a:r>
            <a:r>
              <a:rPr lang="en-US" dirty="0" err="1" smtClean="0"/>
              <a:t>Combinatorially</a:t>
            </a:r>
            <a:r>
              <a:rPr lang="en-US" dirty="0" smtClean="0"/>
              <a:t> complex – optimize over all possible group assignments. Very expensive computationally.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4709810" y="3313833"/>
            <a:ext cx="399069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i="1" dirty="0" smtClean="0"/>
              <a:t>Newman, Girvan</a:t>
            </a:r>
            <a:r>
              <a:rPr lang="en-US" dirty="0" smtClean="0"/>
              <a:t>, </a:t>
            </a:r>
            <a:r>
              <a:rPr lang="en-US" i="1" dirty="0" smtClean="0"/>
              <a:t>Phys. Rev. E 2004</a:t>
            </a:r>
            <a:r>
              <a:rPr lang="en-US" dirty="0" smtClean="0"/>
              <a:t>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5968697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Bipartition of a graph- reformulation as a TV minimization problem (using graph cuts)</a:t>
            </a:r>
            <a:endParaRPr lang="en-US" dirty="0"/>
          </a:p>
        </p:txBody>
      </p:sp>
      <p:sp>
        <p:nvSpPr>
          <p:cNvPr id="3" name="TextBox 2"/>
          <p:cNvSpPr txBox="1"/>
          <p:nvPr/>
        </p:nvSpPr>
        <p:spPr>
          <a:xfrm>
            <a:off x="864347" y="1834680"/>
            <a:ext cx="4933049" cy="129266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Given a subset A of nodes on the graph define</a:t>
            </a:r>
          </a:p>
          <a:p>
            <a:endParaRPr lang="en-US" dirty="0" smtClean="0"/>
          </a:p>
          <a:p>
            <a:r>
              <a:rPr lang="en-US" dirty="0" err="1" smtClean="0"/>
              <a:t>Vol</a:t>
            </a:r>
            <a:r>
              <a:rPr lang="en-US" dirty="0" smtClean="0"/>
              <a:t>(A) = sum </a:t>
            </a:r>
            <a:r>
              <a:rPr lang="en-US" baseline="-25000" dirty="0"/>
              <a:t>i</a:t>
            </a:r>
            <a:r>
              <a:rPr lang="en-US" baseline="-25000" dirty="0" smtClean="0"/>
              <a:t> in A </a:t>
            </a:r>
            <a:r>
              <a:rPr lang="en-US" dirty="0" err="1" smtClean="0"/>
              <a:t>k</a:t>
            </a:r>
            <a:r>
              <a:rPr lang="en-US" baseline="-25000" dirty="0" err="1" smtClean="0"/>
              <a:t>i</a:t>
            </a:r>
            <a:endParaRPr lang="en-US" baseline="-25000" dirty="0" smtClean="0"/>
          </a:p>
          <a:p>
            <a:endParaRPr lang="en-US" baseline="-25000" dirty="0"/>
          </a:p>
          <a:p>
            <a:endParaRPr lang="en-US" baseline="-25000" dirty="0"/>
          </a:p>
        </p:txBody>
      </p:sp>
      <p:sp>
        <p:nvSpPr>
          <p:cNvPr id="4" name="TextBox 3"/>
          <p:cNvSpPr txBox="1"/>
          <p:nvPr/>
        </p:nvSpPr>
        <p:spPr>
          <a:xfrm>
            <a:off x="3175153" y="2452122"/>
            <a:ext cx="493138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Then maximizing Q is equivalent to minimizing </a:t>
            </a:r>
            <a:endParaRPr lang="en-US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777253" y="3127342"/>
            <a:ext cx="3860800" cy="698500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864347" y="4339725"/>
            <a:ext cx="702061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Given a binary function on the graph f taking values +1, -1 define A to be the set where f=1, we can define:</a:t>
            </a:r>
            <a:endParaRPr lang="en-US" dirty="0"/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03352" y="5107255"/>
            <a:ext cx="8585200" cy="1206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7104323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Connection to L1 compressive sensing</a:t>
            </a:r>
            <a:endParaRPr lang="en-US" dirty="0"/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778000" y="2540000"/>
            <a:ext cx="5588000" cy="889000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1569937" y="1834680"/>
            <a:ext cx="4945134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Thus modularity optimization restricted to two</a:t>
            </a:r>
          </a:p>
          <a:p>
            <a:r>
              <a:rPr lang="en-US" dirty="0"/>
              <a:t> </a:t>
            </a:r>
            <a:r>
              <a:rPr lang="en-US" dirty="0" smtClean="0"/>
              <a:t>groups is equivalent to </a:t>
            </a:r>
            <a:endParaRPr lang="en-US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384300" y="4627945"/>
            <a:ext cx="6375400" cy="800100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1384300" y="3933978"/>
            <a:ext cx="570176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This generalizes to n class optimization quite naturally</a:t>
            </a:r>
            <a:endParaRPr lang="en-US" dirty="0"/>
          </a:p>
        </p:txBody>
      </p:sp>
      <p:sp>
        <p:nvSpPr>
          <p:cNvPr id="7" name="TextBox 6"/>
          <p:cNvSpPr txBox="1"/>
          <p:nvPr/>
        </p:nvSpPr>
        <p:spPr>
          <a:xfrm>
            <a:off x="458634" y="5545715"/>
            <a:ext cx="823004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Because the TV minimization problem involves functions with values on the simplex we can directly use the MBO scheme to solve this problem.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6327071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Modularity optimization moons and clouds</a:t>
            </a:r>
            <a:endParaRPr lang="en-US" dirty="0"/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17295" y="950264"/>
            <a:ext cx="4597358" cy="2736193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070464" y="3933434"/>
            <a:ext cx="5397761" cy="276579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84353976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LFR Benchmark – synthetic benchmark graphs</a:t>
            </a:r>
            <a:endParaRPr lang="en-US" dirty="0"/>
          </a:p>
        </p:txBody>
      </p:sp>
      <p:sp>
        <p:nvSpPr>
          <p:cNvPr id="3" name="TextBox 2"/>
          <p:cNvSpPr txBox="1"/>
          <p:nvPr/>
        </p:nvSpPr>
        <p:spPr>
          <a:xfrm>
            <a:off x="663467" y="1677479"/>
            <a:ext cx="660875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err="1" smtClean="0"/>
              <a:t>Lancichinetti</a:t>
            </a:r>
            <a:r>
              <a:rPr lang="en-US" dirty="0" smtClean="0"/>
              <a:t>, </a:t>
            </a:r>
            <a:r>
              <a:rPr lang="en-US" dirty="0" err="1" smtClean="0"/>
              <a:t>Fortunato</a:t>
            </a:r>
            <a:r>
              <a:rPr lang="en-US" dirty="0" smtClean="0"/>
              <a:t>, and </a:t>
            </a:r>
            <a:r>
              <a:rPr lang="en-US" dirty="0" err="1" smtClean="0"/>
              <a:t>Radicchi</a:t>
            </a:r>
            <a:r>
              <a:rPr lang="en-US" dirty="0" smtClean="0"/>
              <a:t> </a:t>
            </a:r>
            <a:r>
              <a:rPr lang="en-US" dirty="0" err="1" smtClean="0"/>
              <a:t>Phys</a:t>
            </a:r>
            <a:r>
              <a:rPr lang="en-US" dirty="0" smtClean="0"/>
              <a:t> Rev. E 78(4) 2008.</a:t>
            </a:r>
            <a:endParaRPr lang="en-US" dirty="0"/>
          </a:p>
        </p:txBody>
      </p:sp>
      <p:sp>
        <p:nvSpPr>
          <p:cNvPr id="5" name="TextBox 4"/>
          <p:cNvSpPr txBox="1"/>
          <p:nvPr/>
        </p:nvSpPr>
        <p:spPr>
          <a:xfrm>
            <a:off x="663467" y="2606253"/>
            <a:ext cx="8170125" cy="20313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Each mode is assigned a degree from a </a:t>
            </a:r>
            <a:r>
              <a:rPr lang="en-US" dirty="0" err="1" smtClean="0"/>
              <a:t>powerlaw</a:t>
            </a:r>
            <a:r>
              <a:rPr lang="en-US" dirty="0" smtClean="0"/>
              <a:t> distribution with power </a:t>
            </a:r>
            <a:r>
              <a:rPr lang="en-US" dirty="0" smtClean="0">
                <a:latin typeface="Symbol"/>
              </a:rPr>
              <a:t>x</a:t>
            </a:r>
            <a:r>
              <a:rPr lang="en-US" dirty="0" smtClean="0"/>
              <a:t>.</a:t>
            </a:r>
          </a:p>
          <a:p>
            <a:r>
              <a:rPr lang="en-US" dirty="0" smtClean="0"/>
              <a:t>Maximum degree is </a:t>
            </a:r>
            <a:r>
              <a:rPr lang="en-US" dirty="0" err="1" smtClean="0"/>
              <a:t>kmax</a:t>
            </a:r>
            <a:r>
              <a:rPr lang="en-US" dirty="0" smtClean="0"/>
              <a:t> and mean degree by &lt;k&gt;.  Community sizes follow a </a:t>
            </a:r>
            <a:r>
              <a:rPr lang="en-US" dirty="0" err="1" smtClean="0"/>
              <a:t>powerlaw</a:t>
            </a:r>
            <a:r>
              <a:rPr lang="en-US" dirty="0" smtClean="0"/>
              <a:t> distribution with power beta subject to a constraint that the sum of of the community sizes equals the number of nodes N.  Each node shares a fraction 1-</a:t>
            </a:r>
            <a:r>
              <a:rPr lang="en-US" dirty="0" smtClean="0">
                <a:latin typeface="Symbol"/>
              </a:rPr>
              <a:t>m</a:t>
            </a:r>
            <a:r>
              <a:rPr lang="en-US" dirty="0" smtClean="0"/>
              <a:t> of edges with nodes in its own community and a fraction </a:t>
            </a:r>
            <a:r>
              <a:rPr lang="en-US" dirty="0">
                <a:latin typeface="Symbol"/>
              </a:rPr>
              <a:t>m</a:t>
            </a:r>
            <a:r>
              <a:rPr lang="en-US" dirty="0" smtClean="0"/>
              <a:t> with nodes in other communities (mixing parameter).  Min and max community sizes are also specified.   </a:t>
            </a:r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67000" y="4748421"/>
            <a:ext cx="3810000" cy="4191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75463681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Normalized Mutual information</a:t>
            </a:r>
            <a:endParaRPr lang="en-US" dirty="0"/>
          </a:p>
        </p:txBody>
      </p:sp>
      <p:sp>
        <p:nvSpPr>
          <p:cNvPr id="3" name="TextBox 2"/>
          <p:cNvSpPr txBox="1"/>
          <p:nvPr/>
        </p:nvSpPr>
        <p:spPr>
          <a:xfrm flipH="1">
            <a:off x="919376" y="2304648"/>
            <a:ext cx="8069176" cy="175432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Similarity measure for comparing two partitions based on information entropy.</a:t>
            </a:r>
          </a:p>
          <a:p>
            <a:endParaRPr lang="en-US" dirty="0"/>
          </a:p>
          <a:p>
            <a:r>
              <a:rPr lang="en-US" dirty="0" smtClean="0"/>
              <a:t>NMI = 1 when two partitions are identical and is expected to be zero when they are independent.  </a:t>
            </a:r>
          </a:p>
          <a:p>
            <a:endParaRPr lang="en-US" dirty="0"/>
          </a:p>
          <a:p>
            <a:r>
              <a:rPr lang="en-US" dirty="0" smtClean="0"/>
              <a:t>For an N-node network with two partitions</a:t>
            </a:r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5341" y="4546724"/>
            <a:ext cx="7924800" cy="1485900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758106" y="3977728"/>
            <a:ext cx="5969000" cy="381000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878099" y="6248400"/>
            <a:ext cx="59817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43428398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LFR1K(1000,20,50,2,1,mu,10,50)</a:t>
            </a: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01424" y="1806040"/>
            <a:ext cx="7519391" cy="452858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16838331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LFR1K(1000,20,50,2,1,mu,10,50)</a:t>
            </a:r>
            <a:endParaRPr lang="en-US" dirty="0"/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13275" y="1796742"/>
            <a:ext cx="7772400" cy="4648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4723428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LFR50k</a:t>
            </a:r>
            <a:endParaRPr lang="en-US" dirty="0"/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64032" y="1093325"/>
            <a:ext cx="4727388" cy="5698333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597120" y="1952321"/>
            <a:ext cx="3004559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Similar scaling to LFR1K</a:t>
            </a:r>
          </a:p>
          <a:p>
            <a:endParaRPr lang="en-US" dirty="0"/>
          </a:p>
          <a:p>
            <a:r>
              <a:rPr lang="en-US" dirty="0" smtClean="0"/>
              <a:t>50,000 nodes</a:t>
            </a:r>
          </a:p>
          <a:p>
            <a:endParaRPr lang="en-US" dirty="0"/>
          </a:p>
          <a:p>
            <a:r>
              <a:rPr lang="en-US" dirty="0" smtClean="0"/>
              <a:t>Approximately 2000 communities</a:t>
            </a:r>
          </a:p>
          <a:p>
            <a:endParaRPr lang="en-US" dirty="0"/>
          </a:p>
          <a:p>
            <a:endParaRPr lang="en-US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01752" y="4569739"/>
            <a:ext cx="3243331" cy="1252117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337745" y="5885676"/>
            <a:ext cx="326393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Run times for LFR1K and 50K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97780751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MNIST 4-9 digit segmentation</a:t>
            </a:r>
            <a:endParaRPr lang="en-US" dirty="0"/>
          </a:p>
        </p:txBody>
      </p:sp>
      <p:sp>
        <p:nvSpPr>
          <p:cNvPr id="5" name="TextBox 4"/>
          <p:cNvSpPr txBox="1"/>
          <p:nvPr/>
        </p:nvSpPr>
        <p:spPr>
          <a:xfrm>
            <a:off x="1658136" y="1817039"/>
            <a:ext cx="7023189" cy="175432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13782 handwritten digits.  Graph created based on similarity score</a:t>
            </a:r>
          </a:p>
          <a:p>
            <a:r>
              <a:rPr lang="en-US" dirty="0"/>
              <a:t> </a:t>
            </a:r>
            <a:r>
              <a:rPr lang="en-US" dirty="0" smtClean="0"/>
              <a:t>between each digit.  Weighted graph with 194816 connections.</a:t>
            </a:r>
          </a:p>
          <a:p>
            <a:endParaRPr lang="en-US" dirty="0"/>
          </a:p>
          <a:p>
            <a:r>
              <a:rPr lang="en-US" dirty="0" smtClean="0"/>
              <a:t>Modularity MBO performs comparably to </a:t>
            </a:r>
            <a:r>
              <a:rPr lang="en-US" dirty="0" err="1" smtClean="0"/>
              <a:t>Genlouvain</a:t>
            </a:r>
            <a:r>
              <a:rPr lang="en-US" dirty="0" smtClean="0"/>
              <a:t> but in about a</a:t>
            </a:r>
          </a:p>
          <a:p>
            <a:r>
              <a:rPr lang="en-US" dirty="0"/>
              <a:t> </a:t>
            </a:r>
            <a:r>
              <a:rPr lang="en-US" dirty="0" smtClean="0"/>
              <a:t>tenth the run time. Advantage of MBO based scheme will be for</a:t>
            </a:r>
          </a:p>
          <a:p>
            <a:r>
              <a:rPr lang="en-US" dirty="0"/>
              <a:t> </a:t>
            </a:r>
            <a:r>
              <a:rPr lang="en-US" dirty="0" smtClean="0"/>
              <a:t> very large datasets with moderate numbers of clusters. </a:t>
            </a:r>
            <a:endParaRPr lang="en-US" dirty="0"/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998930"/>
            <a:ext cx="9144000" cy="19824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84958761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4-9 MNIST Segmentation</a:t>
            </a:r>
            <a:endParaRPr lang="en-US" dirty="0"/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95820" y="1412369"/>
            <a:ext cx="6788043" cy="54456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234375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Cluster group at ICERM spring 2014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People working on the boundary between compressive sensing methods and graph/machine learning problems</a:t>
            </a:r>
          </a:p>
          <a:p>
            <a:r>
              <a:rPr lang="en-US" dirty="0" smtClean="0"/>
              <a:t>February 2014 (month long working group)</a:t>
            </a:r>
          </a:p>
          <a:p>
            <a:r>
              <a:rPr lang="en-US" dirty="0" smtClean="0"/>
              <a:t>Workshop to be organized</a:t>
            </a:r>
          </a:p>
          <a:p>
            <a:r>
              <a:rPr lang="en-US" dirty="0" smtClean="0">
                <a:solidFill>
                  <a:srgbClr val="FF0000"/>
                </a:solidFill>
              </a:rPr>
              <a:t>Looking for more core participants</a:t>
            </a:r>
            <a:endParaRPr lang="en-US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00665171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Relationship Id="rId2" Type="http://schemas.openxmlformats.org/officeDocument/2006/relationships/image" Target="../media/image2.jpeg"/></Relationships>
</file>

<file path=ppt/theme/theme1.xml><?xml version="1.0" encoding="utf-8"?>
<a:theme xmlns:a="http://schemas.openxmlformats.org/drawingml/2006/main" name="Trek">
  <a:themeElements>
    <a:clrScheme name="Custom 3">
      <a:dk1>
        <a:sysClr val="windowText" lastClr="000000"/>
      </a:dk1>
      <a:lt1>
        <a:sysClr val="window" lastClr="FFFFFF"/>
      </a:lt1>
      <a:dk2>
        <a:srgbClr val="000000"/>
      </a:dk2>
      <a:lt2>
        <a:srgbClr val="7CA9D2"/>
      </a:lt2>
      <a:accent1>
        <a:srgbClr val="F0A22E"/>
      </a:accent1>
      <a:accent2>
        <a:srgbClr val="A5644E"/>
      </a:accent2>
      <a:accent3>
        <a:srgbClr val="B58B80"/>
      </a:accent3>
      <a:accent4>
        <a:srgbClr val="C3986D"/>
      </a:accent4>
      <a:accent5>
        <a:srgbClr val="A19574"/>
      </a:accent5>
      <a:accent6>
        <a:srgbClr val="C17529"/>
      </a:accent6>
      <a:hlink>
        <a:srgbClr val="AD1F1F"/>
      </a:hlink>
      <a:folHlink>
        <a:srgbClr val="FFC42F"/>
      </a:folHlink>
    </a:clrScheme>
    <a:fontScheme name="Trek">
      <a:majorFont>
        <a:latin typeface="Franklin Gothic Medium"/>
        <a:ea typeface=""/>
        <a:cs typeface=""/>
        <a:font script="Jpan" typeface="ヒラギノ角ゴ Pro W6"/>
        <a:font script="Hang" typeface="돋움"/>
        <a:font script="Hans" typeface="隶书"/>
        <a:font script="Hant" typeface="微軟正黑體"/>
        <a:font script="Arab" typeface="Tahoma"/>
        <a:font script="Hebr" typeface="Aharoni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Franklin Gothic Book"/>
        <a:ea typeface=""/>
        <a:cs typeface=""/>
        <a:font script="Jpan" typeface="ＭＳ Ｐゴシック"/>
        <a:font script="Hang" typeface="돋움"/>
        <a:font script="Hans" typeface="华文楷体"/>
        <a:font script="Hant" typeface="微軟正黑體"/>
        <a:font script="Arab" typeface="Tahoma"/>
        <a:font script="Hebr" typeface="Aharoni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inorFont>
    </a:fontScheme>
    <a:fmtScheme name="Trek">
      <a:fillStyleLst>
        <a:solidFill>
          <a:schemeClr val="phClr"/>
        </a:solidFill>
        <a:gradFill rotWithShape="1">
          <a:gsLst>
            <a:gs pos="0">
              <a:schemeClr val="phClr">
                <a:tint val="30000"/>
                <a:satMod val="250000"/>
              </a:schemeClr>
            </a:gs>
            <a:gs pos="72000">
              <a:schemeClr val="phClr">
                <a:tint val="75000"/>
                <a:satMod val="210000"/>
              </a:schemeClr>
            </a:gs>
            <a:gs pos="100000">
              <a:schemeClr val="phClr">
                <a:tint val="85000"/>
                <a:satMod val="210000"/>
              </a:schemeClr>
            </a:gs>
          </a:gsLst>
          <a:lin ang="5400000" scaled="1"/>
        </a:gradFill>
        <a:gradFill rotWithShape="1">
          <a:gsLst>
            <a:gs pos="0">
              <a:schemeClr val="phClr">
                <a:tint val="75000"/>
                <a:shade val="85000"/>
                <a:satMod val="230000"/>
              </a:schemeClr>
            </a:gs>
            <a:gs pos="25000">
              <a:schemeClr val="phClr">
                <a:tint val="90000"/>
                <a:shade val="70000"/>
                <a:satMod val="220000"/>
              </a:schemeClr>
            </a:gs>
            <a:gs pos="50000">
              <a:schemeClr val="phClr">
                <a:tint val="90000"/>
                <a:shade val="58000"/>
                <a:satMod val="225000"/>
              </a:schemeClr>
            </a:gs>
            <a:gs pos="65000">
              <a:schemeClr val="phClr">
                <a:tint val="90000"/>
                <a:shade val="58000"/>
                <a:satMod val="225000"/>
              </a:schemeClr>
            </a:gs>
            <a:gs pos="80000">
              <a:schemeClr val="phClr">
                <a:tint val="90000"/>
                <a:shade val="69000"/>
                <a:satMod val="220000"/>
              </a:schemeClr>
            </a:gs>
            <a:gs pos="100000">
              <a:schemeClr val="phClr">
                <a:tint val="77000"/>
                <a:shade val="80000"/>
                <a:satMod val="230000"/>
              </a:schemeClr>
            </a:gs>
          </a:gsLst>
          <a:lin ang="5400000" scaled="1"/>
        </a:gradFill>
      </a:fillStyleLst>
      <a:lnStyleLst>
        <a:ln w="10000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76200" dist="50800" dir="5400000" rotWithShape="0">
              <a:srgbClr val="4E3B30">
                <a:alpha val="60000"/>
              </a:srgbClr>
            </a:outerShdw>
          </a:effectLst>
        </a:effectStyle>
        <a:effectStyle>
          <a:effectLst>
            <a:outerShdw blurRad="76200" dist="50800" dir="5400000" rotWithShape="0">
              <a:srgbClr val="4E3B3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l">
              <a:rot lat="0" lon="0" rev="0"/>
            </a:lightRig>
          </a:scene3d>
          <a:sp3d prstMaterial="metal">
            <a:bevelT w="10000" h="10000"/>
          </a:sp3d>
        </a:effectStyle>
        <a:effectStyle>
          <a:effectLst>
            <a:outerShdw blurRad="76200" dist="50800" dir="5400000" rotWithShape="0">
              <a:srgbClr val="4E3B30">
                <a:alpha val="60000"/>
              </a:srgbClr>
            </a:outerShdw>
          </a:effectLst>
          <a:scene3d>
            <a:camera prst="obliqueTopLeft" fov="600000">
              <a:rot lat="0" lon="0" rev="0"/>
            </a:camera>
            <a:lightRig rig="balanced" dir="t">
              <a:rot lat="0" lon="0" rev="19200000"/>
            </a:lightRig>
          </a:scene3d>
          <a:sp3d contourW="12700" prstMaterial="matte">
            <a:bevelT w="60000" h="50800"/>
            <a:contourClr>
              <a:schemeClr val="phClr">
                <a:shade val="60000"/>
                <a:satMod val="110000"/>
              </a:schemeClr>
            </a:contourClr>
          </a:sp3d>
        </a:effectStyle>
      </a:effectStyleLst>
      <a:bg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shade val="90000"/>
                <a:satMod val="150000"/>
              </a:schemeClr>
              <a:schemeClr val="phClr">
                <a:tint val="88000"/>
                <a:satMod val="105000"/>
              </a:schemeClr>
            </a:duotone>
          </a:blip>
          <a:tile tx="0" ty="0" sx="95000" sy="95000" flip="none" algn="t"/>
        </a:blipFill>
        <a:blipFill>
          <a:blip xmlns:r="http://schemas.openxmlformats.org/officeDocument/2006/relationships" r:embed="rId2">
            <a:duotone>
              <a:schemeClr val="phClr">
                <a:shade val="30000"/>
                <a:satMod val="455000"/>
              </a:schemeClr>
              <a:schemeClr val="phClr">
                <a:tint val="95000"/>
                <a:satMod val="120000"/>
              </a:schemeClr>
            </a:duotone>
          </a:blip>
          <a:stretch>
            <a:fillRect/>
          </a:stretch>
        </a:blipFill>
      </a:bgFillStyleLst>
    </a:fmtScheme>
  </a:themeElements>
  <a:objectDefaults>
    <a:spDef>
      <a:spPr/>
      <a:bodyPr rtlCol="0" anchor="ctr"/>
      <a:lstStyle>
        <a:defPPr algn="ctr">
          <a:defRPr/>
        </a:defPPr>
      </a:lstStyle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Override1.xml><?xml version="1.0" encoding="utf-8"?>
<a:themeOverride xmlns:a="http://schemas.openxmlformats.org/drawingml/2006/main">
  <a:clrScheme name="Custom 3">
    <a:dk1>
      <a:sysClr val="windowText" lastClr="000000"/>
    </a:dk1>
    <a:lt1>
      <a:sysClr val="window" lastClr="FFFFFF"/>
    </a:lt1>
    <a:dk2>
      <a:srgbClr val="000000"/>
    </a:dk2>
    <a:lt2>
      <a:srgbClr val="7CA9D2"/>
    </a:lt2>
    <a:accent1>
      <a:srgbClr val="F0A22E"/>
    </a:accent1>
    <a:accent2>
      <a:srgbClr val="A5644E"/>
    </a:accent2>
    <a:accent3>
      <a:srgbClr val="B58B80"/>
    </a:accent3>
    <a:accent4>
      <a:srgbClr val="C3986D"/>
    </a:accent4>
    <a:accent5>
      <a:srgbClr val="A19574"/>
    </a:accent5>
    <a:accent6>
      <a:srgbClr val="C17529"/>
    </a:accent6>
    <a:hlink>
      <a:srgbClr val="AD1F1F"/>
    </a:hlink>
    <a:folHlink>
      <a:srgbClr val="FFC42F"/>
    </a:folHlink>
  </a:clr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13005</TotalTime>
  <Words>1341</Words>
  <Application>Microsoft Macintosh PowerPoint</Application>
  <PresentationFormat>On-screen Show (4:3)</PresentationFormat>
  <Paragraphs>180</Paragraphs>
  <Slides>37</Slides>
  <Notes>1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37</vt:i4>
      </vt:variant>
    </vt:vector>
  </HeadingPairs>
  <TitlesOfParts>
    <vt:vector size="38" baseType="lpstr">
      <vt:lpstr>Trek</vt:lpstr>
      <vt:lpstr>Data clustering, modularity optimization, and total variation on graphs</vt:lpstr>
      <vt:lpstr>Diffuse interface methods</vt:lpstr>
      <vt:lpstr>Weighted graphs for “big data”</vt:lpstr>
      <vt:lpstr>Graph Cuts and Total Variation</vt:lpstr>
      <vt:lpstr>Diffuse interface methods on graphs</vt:lpstr>
      <vt:lpstr>Convergence of graph GL functional</vt:lpstr>
      <vt:lpstr>Diffuse interfaces on graphs</vt:lpstr>
      <vt:lpstr>US House of Representatives voting Record classification of party affiliation from voting record</vt:lpstr>
      <vt:lpstr>Machine learning identification of similar regions in images</vt:lpstr>
      <vt:lpstr>Convex Splitting Schemes</vt:lpstr>
      <vt:lpstr>An MBO scheme on graphs for segmentation and image processing</vt:lpstr>
      <vt:lpstr>Algorithm</vt:lpstr>
      <vt:lpstr>Two Moons Segmentation</vt:lpstr>
      <vt:lpstr>Image segementation</vt:lpstr>
      <vt:lpstr>Image Segmentation</vt:lpstr>
      <vt:lpstr> Bertozzi-Flenner vs MBO on graphs</vt:lpstr>
      <vt:lpstr>Examples on image inpainting</vt:lpstr>
      <vt:lpstr>Sparse Reconstruction</vt:lpstr>
      <vt:lpstr>Performance NLTV vs MBO on Graphs</vt:lpstr>
      <vt:lpstr>Convergence and Energy Landscape for Cheeger Cut Clustering </vt:lpstr>
      <vt:lpstr>Generalization MULTICLASS Machine Learning Problems (MBO)</vt:lpstr>
      <vt:lpstr>Multiclass examples – semi-supervised</vt:lpstr>
      <vt:lpstr>MNIST Database</vt:lpstr>
      <vt:lpstr>Timing comparisons</vt:lpstr>
      <vt:lpstr>Performance on Coil WebKB</vt:lpstr>
      <vt:lpstr>Community Detection – modularity Optimization </vt:lpstr>
      <vt:lpstr>Bipartition of a graph- reformulation as a TV minimization problem (using graph cuts)</vt:lpstr>
      <vt:lpstr>Connection to L1 compressive sensing</vt:lpstr>
      <vt:lpstr>Modularity optimization moons and clouds</vt:lpstr>
      <vt:lpstr>LFR Benchmark – synthetic benchmark graphs</vt:lpstr>
      <vt:lpstr>Normalized Mutual information</vt:lpstr>
      <vt:lpstr>LFR1K(1000,20,50,2,1,mu,10,50)</vt:lpstr>
      <vt:lpstr>LFR1K(1000,20,50,2,1,mu,10,50)</vt:lpstr>
      <vt:lpstr>LFR50k</vt:lpstr>
      <vt:lpstr>MNIST 4-9 digit segmentation</vt:lpstr>
      <vt:lpstr>4-9 MNIST Segmentation</vt:lpstr>
      <vt:lpstr>Cluster group at ICERM spring 2014</vt:lpstr>
    </vt:vector>
  </TitlesOfParts>
  <Company>UCLA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Geometric methods for image segmentation and data fusion</dc:title>
  <dc:creator>Andrea Bertozzi</dc:creator>
  <cp:lastModifiedBy>SAS IT</cp:lastModifiedBy>
  <cp:revision>114</cp:revision>
  <dcterms:created xsi:type="dcterms:W3CDTF">2011-04-28T15:42:04Z</dcterms:created>
  <dcterms:modified xsi:type="dcterms:W3CDTF">2015-05-04T20:58:04Z</dcterms:modified>
</cp:coreProperties>
</file>