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4" r:id="rId4"/>
    <p:sldId id="258" r:id="rId5"/>
    <p:sldId id="259" r:id="rId6"/>
    <p:sldId id="262" r:id="rId7"/>
    <p:sldId id="275" r:id="rId8"/>
    <p:sldId id="276" r:id="rId9"/>
    <p:sldId id="277" r:id="rId10"/>
    <p:sldId id="278" r:id="rId11"/>
    <p:sldId id="279" r:id="rId12"/>
    <p:sldId id="281" r:id="rId13"/>
    <p:sldId id="280" r:id="rId14"/>
    <p:sldId id="270" r:id="rId15"/>
    <p:sldId id="268" r:id="rId16"/>
    <p:sldId id="283" r:id="rId17"/>
    <p:sldId id="269" r:id="rId18"/>
    <p:sldId id="273" r:id="rId19"/>
    <p:sldId id="28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94" d="100"/>
          <a:sy n="194" d="100"/>
        </p:scale>
        <p:origin x="-21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286DC-2198-8C48-A6F4-B099E180E99F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BACFF-D91A-ED46-B2E3-B883C982DB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33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69867-D7C0-9B46-B37F-A1A38D486D15}" type="datetimeFigureOut">
              <a:rPr lang="en-US" smtClean="0"/>
              <a:pPr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50B4A-ECDC-2B44-99E7-22C907A196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4" Type="http://schemas.openxmlformats.org/officeDocument/2006/relationships/image" Target="../media/image33.emf"/><Relationship Id="rId5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5" Type="http://schemas.openxmlformats.org/officeDocument/2006/relationships/image" Target="../media/image37.jpg"/><Relationship Id="rId6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Relationship Id="rId3" Type="http://schemas.openxmlformats.org/officeDocument/2006/relationships/image" Target="../media/image7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Relationship Id="rId3" Type="http://schemas.openxmlformats.org/officeDocument/2006/relationships/image" Target="../media/image49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tif"/><Relationship Id="rId5" Type="http://schemas.openxmlformats.org/officeDocument/2006/relationships/image" Target="../media/image17.tiff"/><Relationship Id="rId6" Type="http://schemas.openxmlformats.org/officeDocument/2006/relationships/image" Target="../media/image18.tiff"/><Relationship Id="rId7" Type="http://schemas.openxmlformats.org/officeDocument/2006/relationships/image" Target="../media/image19.emf"/><Relationship Id="rId8" Type="http://schemas.openxmlformats.org/officeDocument/2006/relationships/image" Target="../media/image20.emf"/><Relationship Id="rId9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emf"/><Relationship Id="rId5" Type="http://schemas.openxmlformats.org/officeDocument/2006/relationships/image" Target="../media/image28.jpeg"/><Relationship Id="rId6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Response Surfaces of Gene Networks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488654"/>
            <a:ext cx="2907444" cy="151960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600" dirty="0" smtClean="0">
                <a:solidFill>
                  <a:schemeClr val="tx2"/>
                </a:solidFill>
              </a:rPr>
              <a:t>Killian Ryan</a:t>
            </a:r>
          </a:p>
          <a:p>
            <a:pPr algn="l"/>
            <a:r>
              <a:rPr lang="en-US" sz="2600" dirty="0" smtClean="0">
                <a:solidFill>
                  <a:schemeClr val="tx2"/>
                </a:solidFill>
              </a:rPr>
              <a:t>Lars </a:t>
            </a:r>
            <a:r>
              <a:rPr lang="en-US" sz="2600" dirty="0" err="1" smtClean="0">
                <a:solidFill>
                  <a:schemeClr val="tx2"/>
                </a:solidFill>
              </a:rPr>
              <a:t>Seemann</a:t>
            </a:r>
            <a:endParaRPr lang="en-US" sz="2600" dirty="0" smtClean="0">
              <a:solidFill>
                <a:schemeClr val="tx2"/>
              </a:solidFill>
            </a:endParaRPr>
          </a:p>
          <a:p>
            <a:pPr algn="l"/>
            <a:r>
              <a:rPr lang="en-US" sz="2600" dirty="0" smtClean="0">
                <a:solidFill>
                  <a:schemeClr val="tx2"/>
                </a:solidFill>
              </a:rPr>
              <a:t>Alexander Mo</a:t>
            </a:r>
          </a:p>
          <a:p>
            <a:pPr algn="l"/>
            <a:r>
              <a:rPr lang="en-US" sz="2600" dirty="0" smtClean="0">
                <a:solidFill>
                  <a:schemeClr val="tx2"/>
                </a:solidFill>
              </a:rPr>
              <a:t>Jason </a:t>
            </a:r>
            <a:r>
              <a:rPr lang="en-US" sz="2600" dirty="0" err="1" smtClean="0">
                <a:solidFill>
                  <a:schemeClr val="tx2"/>
                </a:solidFill>
              </a:rPr>
              <a:t>Shulman</a:t>
            </a:r>
            <a:endParaRPr lang="en-US" sz="2600" dirty="0" smtClean="0">
              <a:solidFill>
                <a:schemeClr val="tx2"/>
              </a:solidFill>
            </a:endParaRPr>
          </a:p>
          <a:p>
            <a:pPr algn="l"/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387817" y="4415382"/>
            <a:ext cx="4200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1F497D"/>
                </a:solidFill>
              </a:rPr>
              <a:t>Gregg Roman, Biology</a:t>
            </a:r>
            <a:endParaRPr lang="en-US" sz="2400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5585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If </a:t>
            </a:r>
            <a:r>
              <a:rPr lang="en-US" sz="3200" b="1" dirty="0" smtClean="0"/>
              <a:t>Z</a:t>
            </a:r>
            <a:r>
              <a:rPr lang="en-US" sz="3200" dirty="0" smtClean="0"/>
              <a:t> is Far from the Response Surface</a:t>
            </a:r>
            <a:endParaRPr lang="en-US" sz="3200" dirty="0"/>
          </a:p>
        </p:txBody>
      </p:sp>
      <p:pic>
        <p:nvPicPr>
          <p:cNvPr id="5" name="Picture 4" descr="CircuitNetwork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71" y="4204145"/>
            <a:ext cx="3012045" cy="2129442"/>
          </a:xfrm>
          <a:prstGeom prst="rect">
            <a:avLst/>
          </a:prstGeom>
        </p:spPr>
      </p:pic>
      <p:pic>
        <p:nvPicPr>
          <p:cNvPr id="7" name="Picture 6" descr="WeightedDistanc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428" y="1499976"/>
            <a:ext cx="3427811" cy="7430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64556" y="2783607"/>
            <a:ext cx="42222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Expand the set of the master nodes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Additional nodes k are selected to be those for which U(</a:t>
            </a:r>
            <a:r>
              <a:rPr lang="en-US" sz="2400" dirty="0" err="1" smtClean="0">
                <a:solidFill>
                  <a:srgbClr val="1F497D"/>
                </a:solidFill>
              </a:rPr>
              <a:t>λ,w</a:t>
            </a:r>
            <a:r>
              <a:rPr lang="en-US" sz="2400" dirty="0" smtClean="0">
                <a:solidFill>
                  <a:srgbClr val="1F497D"/>
                </a:solidFill>
              </a:rPr>
              <a:t>) is small when </a:t>
            </a:r>
            <a:r>
              <a:rPr lang="en-US" sz="2400" dirty="0" err="1" smtClean="0">
                <a:solidFill>
                  <a:srgbClr val="1F497D"/>
                </a:solidFill>
              </a:rPr>
              <a:t>w</a:t>
            </a:r>
            <a:r>
              <a:rPr lang="en-US" sz="2400" baseline="-25000" dirty="0" err="1" smtClean="0">
                <a:solidFill>
                  <a:srgbClr val="1F497D"/>
                </a:solidFill>
              </a:rPr>
              <a:t>k</a:t>
            </a:r>
            <a:r>
              <a:rPr lang="en-US" sz="2400" dirty="0" smtClean="0">
                <a:solidFill>
                  <a:srgbClr val="1F497D"/>
                </a:solidFill>
              </a:rPr>
              <a:t>=0 </a:t>
            </a:r>
          </a:p>
        </p:txBody>
      </p:sp>
      <p:pic>
        <p:nvPicPr>
          <p:cNvPr id="9" name="Picture 8" descr="ECSurfaceG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754" y="1050223"/>
            <a:ext cx="3861584" cy="323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70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Application: 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-Deprivation Network of </a:t>
            </a:r>
            <a:r>
              <a:rPr lang="en-US" sz="3200" dirty="0" err="1" smtClean="0"/>
              <a:t>E.coli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062648"/>
            <a:ext cx="5020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(Covert, </a:t>
            </a:r>
            <a:r>
              <a:rPr lang="en-US" sz="1600" dirty="0" smtClean="0">
                <a:solidFill>
                  <a:srgbClr val="FF0000"/>
                </a:solidFill>
              </a:rPr>
              <a:t>Knight</a:t>
            </a:r>
            <a:r>
              <a:rPr lang="en-US" dirty="0" smtClean="0">
                <a:solidFill>
                  <a:srgbClr val="FF0000"/>
                </a:solidFill>
              </a:rPr>
              <a:t>, Reed, </a:t>
            </a:r>
            <a:r>
              <a:rPr lang="en-US" dirty="0" err="1" smtClean="0">
                <a:solidFill>
                  <a:srgbClr val="FF0000"/>
                </a:solidFill>
              </a:rPr>
              <a:t>Hergaard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Palsson</a:t>
            </a:r>
            <a:r>
              <a:rPr lang="en-US" dirty="0" smtClean="0">
                <a:solidFill>
                  <a:srgbClr val="FF0000"/>
                </a:solidFill>
              </a:rPr>
              <a:t>, 2004)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 descr="Ecoli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466" y="1604542"/>
            <a:ext cx="2934522" cy="1913819"/>
          </a:xfrm>
          <a:prstGeom prst="rect">
            <a:avLst/>
          </a:prstGeom>
        </p:spPr>
      </p:pic>
      <p:pic>
        <p:nvPicPr>
          <p:cNvPr id="6" name="Picture 5" descr="EcoliMutants.p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80" y="1604542"/>
            <a:ext cx="979548" cy="1717828"/>
          </a:xfrm>
          <a:prstGeom prst="rect">
            <a:avLst/>
          </a:prstGeom>
        </p:spPr>
      </p:pic>
      <p:pic>
        <p:nvPicPr>
          <p:cNvPr id="7" name="Picture 6" descr="Ecoli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3563" y="1604542"/>
            <a:ext cx="2934522" cy="1913819"/>
          </a:xfrm>
          <a:prstGeom prst="rect">
            <a:avLst/>
          </a:prstGeom>
        </p:spPr>
      </p:pic>
      <p:pic>
        <p:nvPicPr>
          <p:cNvPr id="8" name="Picture 7" descr="EcoliMutants.p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8085" y="1604542"/>
            <a:ext cx="979858" cy="1718370"/>
          </a:xfrm>
          <a:prstGeom prst="rect">
            <a:avLst/>
          </a:prstGeom>
        </p:spPr>
      </p:pic>
      <p:pic>
        <p:nvPicPr>
          <p:cNvPr id="9" name="Picture 8" descr="Aerobic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8027" y="3666027"/>
            <a:ext cx="558800" cy="406400"/>
          </a:xfrm>
          <a:prstGeom prst="rect">
            <a:avLst/>
          </a:prstGeom>
        </p:spPr>
      </p:pic>
      <p:pic>
        <p:nvPicPr>
          <p:cNvPr id="10" name="Picture 9" descr="anaerobi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440" y="3666027"/>
            <a:ext cx="554736" cy="4023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7200" y="4046772"/>
            <a:ext cx="80870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Gene </a:t>
            </a:r>
            <a:r>
              <a:rPr lang="en-US" sz="2400" dirty="0" smtClean="0"/>
              <a:t>Ontology </a:t>
            </a:r>
            <a:r>
              <a:rPr lang="en-US" sz="2400" dirty="0"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-deprivation network: 284 genes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WT + 5 SKOs 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sz="2400" dirty="0" smtClean="0"/>
              <a:t>5D planar approximation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Expression levels of the DKO and all organisms in anaerobic conditions can be predicted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~90% predictions are within 95% confidence level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98951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Application: 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-Deprivation Network of </a:t>
            </a:r>
            <a:r>
              <a:rPr lang="en-US" sz="3200" dirty="0" err="1" smtClean="0"/>
              <a:t>E.coli</a:t>
            </a:r>
            <a:endParaRPr lang="en-US" sz="3200" dirty="0"/>
          </a:p>
        </p:txBody>
      </p:sp>
      <p:pic>
        <p:nvPicPr>
          <p:cNvPr id="5" name="Picture 4" descr="Ecoli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0075" y="1417638"/>
            <a:ext cx="2934522" cy="1913819"/>
          </a:xfrm>
          <a:prstGeom prst="rect">
            <a:avLst/>
          </a:prstGeom>
        </p:spPr>
      </p:pic>
      <p:pic>
        <p:nvPicPr>
          <p:cNvPr id="3" name="Picture 2" descr="WTphoB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322" y="1304684"/>
            <a:ext cx="3771198" cy="3929011"/>
          </a:xfrm>
          <a:prstGeom prst="rect">
            <a:avLst/>
          </a:prstGeom>
        </p:spPr>
      </p:pic>
      <p:pic>
        <p:nvPicPr>
          <p:cNvPr id="12" name="Picture 11" descr="WTcreB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671" y="1304684"/>
            <a:ext cx="3796849" cy="3955736"/>
          </a:xfrm>
          <a:prstGeom prst="rect">
            <a:avLst/>
          </a:prstGeom>
        </p:spPr>
      </p:pic>
      <p:pic>
        <p:nvPicPr>
          <p:cNvPr id="13" name="Picture 12" descr="feedforwar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520" y="3445786"/>
            <a:ext cx="2934522" cy="16006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7200" y="5394040"/>
            <a:ext cx="5328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Feed </a:t>
            </a:r>
            <a:r>
              <a:rPr lang="en-US" sz="2400" dirty="0"/>
              <a:t>f</a:t>
            </a:r>
            <a:r>
              <a:rPr lang="en-US" sz="2400" dirty="0" smtClean="0"/>
              <a:t>orward loop  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400" dirty="0" smtClean="0"/>
              <a:t> </a:t>
            </a:r>
            <a:r>
              <a:rPr lang="en-US" sz="2400" dirty="0" err="1" smtClean="0"/>
              <a:t>bistability</a:t>
            </a:r>
            <a:endParaRPr lang="en-US" sz="2400" dirty="0"/>
          </a:p>
        </p:txBody>
      </p:sp>
      <p:pic>
        <p:nvPicPr>
          <p:cNvPr id="4" name="Picture 3" descr="EcoliMutants.p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82" y="1417638"/>
            <a:ext cx="1091307" cy="191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352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Application: DREAM5 Network Interference Challenge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7559"/>
            <a:ext cx="7253140" cy="3395238"/>
          </a:xfrm>
        </p:spPr>
        <p:txBody>
          <a:bodyPr>
            <a:normAutofit/>
          </a:bodyPr>
          <a:lstStyle/>
          <a:p>
            <a:r>
              <a:rPr lang="en-US" sz="2400" dirty="0"/>
              <a:t>Wild-type and mutant data for a synthetic network are given</a:t>
            </a:r>
          </a:p>
          <a:p>
            <a:r>
              <a:rPr lang="en-US" sz="2400" dirty="0"/>
              <a:t>Challenge: Find the network</a:t>
            </a:r>
          </a:p>
          <a:p>
            <a:r>
              <a:rPr lang="en-US" sz="2400" dirty="0"/>
              <a:t>We use WT, g49, and g169 </a:t>
            </a:r>
            <a:r>
              <a:rPr lang="en-US" sz="2400" dirty="0" smtClean="0"/>
              <a:t>mutant data </a:t>
            </a:r>
            <a:r>
              <a:rPr lang="en-US" sz="2400" dirty="0"/>
              <a:t>to predict expression levels of </a:t>
            </a:r>
            <a:r>
              <a:rPr lang="en-US" sz="2400" dirty="0" smtClean="0"/>
              <a:t>DKO g49g169</a:t>
            </a:r>
          </a:p>
          <a:p>
            <a:r>
              <a:rPr lang="en-US" sz="2400" dirty="0" smtClean="0"/>
              <a:t>~90% </a:t>
            </a:r>
            <a:r>
              <a:rPr lang="en-US" sz="2400" dirty="0"/>
              <a:t>predictions are within 95% confidence level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25963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7055"/>
          </a:xfrm>
        </p:spPr>
        <p:txBody>
          <a:bodyPr/>
          <a:lstStyle/>
          <a:p>
            <a:pPr algn="l"/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2069" y="4413612"/>
            <a:ext cx="85547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Response surfaces </a:t>
            </a:r>
            <a:r>
              <a:rPr lang="en-US" sz="2400" dirty="0">
                <a:solidFill>
                  <a:schemeClr val="tx2"/>
                </a:solidFill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sz="2400" dirty="0" smtClean="0">
                <a:solidFill>
                  <a:schemeClr val="tx2"/>
                </a:solidFill>
              </a:rPr>
              <a:t>infer how cellular states can be altered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Methodology </a:t>
            </a:r>
            <a:r>
              <a:rPr lang="en-US" sz="2400" dirty="0" smtClean="0">
                <a:solidFill>
                  <a:schemeClr val="tx2"/>
                </a:solidFill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sz="2400" dirty="0" smtClean="0">
                <a:solidFill>
                  <a:schemeClr val="tx2"/>
                </a:solidFill>
              </a:rPr>
              <a:t>periodically driven (circadian) networks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Sleep deprivation studies are in progress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Other  studies: addiction, autism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More efficient conversion of fibroblasts </a:t>
            </a:r>
            <a:r>
              <a:rPr lang="en-US" sz="2400" dirty="0">
                <a:solidFill>
                  <a:schemeClr val="tx2"/>
                </a:solidFill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sz="2400" dirty="0" err="1" smtClean="0">
                <a:solidFill>
                  <a:schemeClr val="tx2"/>
                </a:solidFill>
              </a:rPr>
              <a:t>iPSC</a:t>
            </a:r>
            <a:r>
              <a:rPr lang="en-US" sz="2400" dirty="0" smtClean="0">
                <a:solidFill>
                  <a:schemeClr val="tx2"/>
                </a:solidFill>
              </a:rPr>
              <a:t> ?</a:t>
            </a:r>
          </a:p>
        </p:txBody>
      </p:sp>
      <p:pic>
        <p:nvPicPr>
          <p:cNvPr id="10" name="Picture 9" descr="SchematicMov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683" y="1121693"/>
            <a:ext cx="2470395" cy="2381639"/>
          </a:xfrm>
          <a:prstGeom prst="rect">
            <a:avLst/>
          </a:prstGeom>
        </p:spPr>
      </p:pic>
      <p:pic>
        <p:nvPicPr>
          <p:cNvPr id="6" name="Picture 5" descr="thumbsdow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8444" y="3523918"/>
            <a:ext cx="579828" cy="748166"/>
          </a:xfrm>
          <a:prstGeom prst="rect">
            <a:avLst/>
          </a:prstGeom>
        </p:spPr>
      </p:pic>
      <p:pic>
        <p:nvPicPr>
          <p:cNvPr id="7" name="Picture 6" descr="thumbsup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3365" y="3323286"/>
            <a:ext cx="714761" cy="948798"/>
          </a:xfrm>
          <a:prstGeom prst="rect">
            <a:avLst/>
          </a:prstGeom>
        </p:spPr>
      </p:pic>
      <p:pic>
        <p:nvPicPr>
          <p:cNvPr id="3" name="Picture 2" descr="SleepNetwork1.p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503" y="1235671"/>
            <a:ext cx="3060890" cy="22440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Putting Flies to Sleep: Genetics</a:t>
            </a:r>
            <a:br>
              <a:rPr lang="en-US" sz="32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6338"/>
            <a:ext cx="8686800" cy="7299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1F497D"/>
                </a:solidFill>
              </a:rPr>
              <a:t>Move from Normal </a:t>
            </a:r>
            <a:r>
              <a:rPr lang="en-US" sz="2400" dirty="0" err="1" smtClean="0">
                <a:solidFill>
                  <a:srgbClr val="1F497D"/>
                </a:solidFill>
                <a:latin typeface="Wingdings"/>
                <a:ea typeface="Wingdings"/>
                <a:cs typeface="Wingdings"/>
              </a:rPr>
              <a:t></a:t>
            </a:r>
            <a:r>
              <a:rPr lang="en-US" sz="2400" dirty="0" smtClean="0">
                <a:solidFill>
                  <a:srgbClr val="1F497D"/>
                </a:solidFill>
              </a:rPr>
              <a:t> Sleep Deprived state </a:t>
            </a:r>
          </a:p>
          <a:p>
            <a:pPr>
              <a:buNone/>
            </a:pPr>
            <a:r>
              <a:rPr lang="en-US" sz="2400" dirty="0" smtClean="0">
                <a:solidFill>
                  <a:srgbClr val="1F497D"/>
                </a:solidFill>
              </a:rPr>
              <a:t>	</a:t>
            </a:r>
            <a:endParaRPr lang="en-US" sz="2400" dirty="0" smtClean="0">
              <a:solidFill>
                <a:srgbClr val="008000"/>
              </a:solidFill>
            </a:endParaRPr>
          </a:p>
        </p:txBody>
      </p:sp>
      <p:pic>
        <p:nvPicPr>
          <p:cNvPr id="6" name="Picture 5" descr="TargetTable.pd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1739" y="2013289"/>
            <a:ext cx="4572489" cy="23329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0718" y="4602031"/>
            <a:ext cx="7138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tx2"/>
                </a:solidFill>
              </a:rPr>
              <a:t>increase: pan-neural </a:t>
            </a:r>
            <a:r>
              <a:rPr lang="en-US" sz="2400" dirty="0" err="1" smtClean="0">
                <a:solidFill>
                  <a:schemeClr val="tx2"/>
                </a:solidFill>
              </a:rPr>
              <a:t>elav</a:t>
            </a:r>
            <a:r>
              <a:rPr lang="en-US" sz="2400" dirty="0" smtClean="0">
                <a:solidFill>
                  <a:schemeClr val="tx2"/>
                </a:solidFill>
              </a:rPr>
              <a:t>-Gene switch</a:t>
            </a:r>
          </a:p>
          <a:p>
            <a:pPr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 decrease: UAS-</a:t>
            </a:r>
            <a:r>
              <a:rPr lang="en-US" sz="2400" dirty="0" err="1" smtClean="0">
                <a:solidFill>
                  <a:schemeClr val="tx2"/>
                </a:solidFill>
              </a:rPr>
              <a:t>RNAi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transgenes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4" name="Picture 3" descr="SleepNetwork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174" y="1956299"/>
            <a:ext cx="3364898" cy="23898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6292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/>
              <a:t>Bistability</a:t>
            </a:r>
            <a:endParaRPr lang="en-US" sz="3200" dirty="0"/>
          </a:p>
        </p:txBody>
      </p:sp>
      <p:pic>
        <p:nvPicPr>
          <p:cNvPr id="4" name="Picture 3" descr="WTcreB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198143"/>
            <a:ext cx="3173536" cy="3306340"/>
          </a:xfrm>
          <a:prstGeom prst="rect">
            <a:avLst/>
          </a:prstGeom>
        </p:spPr>
      </p:pic>
      <p:pic>
        <p:nvPicPr>
          <p:cNvPr id="5" name="Picture 4" descr="feedforward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318" y="1366339"/>
            <a:ext cx="2700733" cy="1473127"/>
          </a:xfrm>
          <a:prstGeom prst="rect">
            <a:avLst/>
          </a:prstGeom>
        </p:spPr>
      </p:pic>
      <p:pic>
        <p:nvPicPr>
          <p:cNvPr id="6" name="Picture 5" descr="Bistable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3480" y="3590299"/>
            <a:ext cx="3496228" cy="297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36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768519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 smtClean="0"/>
              <a:t>Sleep </a:t>
            </a:r>
            <a:r>
              <a:rPr lang="en-US" sz="3200" dirty="0" err="1" smtClean="0"/>
              <a:t>Homeostatis</a:t>
            </a:r>
            <a:r>
              <a:rPr lang="en-US" sz="3200" dirty="0" smtClean="0"/>
              <a:t>: Behavior</a:t>
            </a:r>
            <a:br>
              <a:rPr lang="en-US" sz="32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6619"/>
            <a:ext cx="7717839" cy="2768103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1F497D"/>
                </a:solidFill>
              </a:rPr>
              <a:t>Move from Normal </a:t>
            </a:r>
            <a:r>
              <a:rPr lang="en-US" sz="2400" dirty="0" err="1" smtClean="0">
                <a:solidFill>
                  <a:srgbClr val="1F497D"/>
                </a:solidFill>
                <a:latin typeface="Wingdings"/>
                <a:ea typeface="Wingdings"/>
                <a:cs typeface="Wingdings"/>
              </a:rPr>
              <a:t></a:t>
            </a:r>
            <a:r>
              <a:rPr lang="en-US" sz="2400" dirty="0" smtClean="0">
                <a:solidFill>
                  <a:srgbClr val="1F497D"/>
                </a:solidFill>
              </a:rPr>
              <a:t> Sleep Deprived state</a:t>
            </a:r>
          </a:p>
          <a:p>
            <a:r>
              <a:rPr lang="en-US" sz="2400" dirty="0" smtClean="0">
                <a:solidFill>
                  <a:srgbClr val="1F497D"/>
                </a:solidFill>
              </a:rPr>
              <a:t>Compare behavioral features</a:t>
            </a:r>
          </a:p>
          <a:p>
            <a:pPr>
              <a:buNone/>
            </a:pPr>
            <a:r>
              <a:rPr lang="en-US" sz="2400" dirty="0" smtClean="0">
                <a:solidFill>
                  <a:srgbClr val="1F497D"/>
                </a:solidFill>
              </a:rPr>
              <a:t>			- longer sleep</a:t>
            </a:r>
          </a:p>
          <a:p>
            <a:pPr>
              <a:buNone/>
            </a:pPr>
            <a:r>
              <a:rPr lang="en-US" sz="2400" dirty="0" smtClean="0">
                <a:solidFill>
                  <a:srgbClr val="1F497D"/>
                </a:solidFill>
              </a:rPr>
              <a:t>			- sleep latency</a:t>
            </a:r>
          </a:p>
          <a:p>
            <a:pPr>
              <a:buNone/>
            </a:pPr>
            <a:r>
              <a:rPr lang="en-US" sz="2400" dirty="0">
                <a:solidFill>
                  <a:srgbClr val="1F497D"/>
                </a:solidFill>
              </a:rPr>
              <a:t>	</a:t>
            </a:r>
            <a:r>
              <a:rPr lang="en-US" sz="2400" dirty="0" smtClean="0">
                <a:solidFill>
                  <a:srgbClr val="1F497D"/>
                </a:solidFill>
              </a:rPr>
              <a:t>		- </a:t>
            </a:r>
            <a:r>
              <a:rPr lang="en-US" sz="2400" dirty="0">
                <a:solidFill>
                  <a:srgbClr val="1F497D"/>
                </a:solidFill>
              </a:rPr>
              <a:t>arousal threshold</a:t>
            </a:r>
            <a:endParaRPr lang="en-US" sz="2400" dirty="0" smtClean="0">
              <a:solidFill>
                <a:srgbClr val="1F497D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1F497D"/>
                </a:solidFill>
              </a:rPr>
              <a:t>			- associative learning</a:t>
            </a:r>
          </a:p>
          <a:p>
            <a:pPr>
              <a:buNone/>
            </a:pPr>
            <a:r>
              <a:rPr lang="en-US" sz="2400" dirty="0" smtClean="0">
                <a:solidFill>
                  <a:srgbClr val="1F497D"/>
                </a:solidFill>
              </a:rPr>
              <a:t>	</a:t>
            </a:r>
            <a:endParaRPr lang="en-US" sz="2400" dirty="0" smtClean="0">
              <a:solidFill>
                <a:srgbClr val="008000"/>
              </a:solidFill>
            </a:endParaRPr>
          </a:p>
        </p:txBody>
      </p:sp>
      <p:pic>
        <p:nvPicPr>
          <p:cNvPr id="4" name="Picture 3" descr="MutantSleep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400" y="3443613"/>
            <a:ext cx="3279422" cy="3279422"/>
          </a:xfrm>
          <a:prstGeom prst="rect">
            <a:avLst/>
          </a:prstGeom>
        </p:spPr>
      </p:pic>
      <p:pic>
        <p:nvPicPr>
          <p:cNvPr id="7" name="Picture 6" descr="SleepNetwork3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545137"/>
            <a:ext cx="4473954" cy="31778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9714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Selecting Master Nodes</a:t>
            </a:r>
            <a:endParaRPr lang="en-US" sz="3200" dirty="0"/>
          </a:p>
        </p:txBody>
      </p:sp>
      <p:pic>
        <p:nvPicPr>
          <p:cNvPr id="4" name="Picture 3" descr="CellSchemat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17485"/>
            <a:ext cx="1828967" cy="2999505"/>
          </a:xfrm>
          <a:prstGeom prst="rect">
            <a:avLst/>
          </a:prstGeom>
        </p:spPr>
      </p:pic>
      <p:pic>
        <p:nvPicPr>
          <p:cNvPr id="7" name="Picture 6" descr="HeatMap2.t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8241" y="1117485"/>
            <a:ext cx="4705025" cy="4175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5356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Publications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G.H. Gunaratne, P.H. Gunaratne, L. </a:t>
            </a:r>
            <a:r>
              <a:rPr lang="en-US" sz="2000" dirty="0" err="1" smtClean="0"/>
              <a:t>Seemann</a:t>
            </a:r>
            <a:r>
              <a:rPr lang="en-US" sz="2000" dirty="0" smtClean="0"/>
              <a:t>, and A. </a:t>
            </a:r>
            <a:r>
              <a:rPr lang="en-US" sz="2000" dirty="0" err="1" smtClean="0"/>
              <a:t>Torok</a:t>
            </a:r>
            <a:r>
              <a:rPr lang="en-US" sz="2000" dirty="0" smtClean="0"/>
              <a:t>, “Using Effective Networks to Predict Selected Properties of Gene Networks,“ </a:t>
            </a:r>
            <a:r>
              <a:rPr lang="en-US" sz="2000" dirty="0" err="1" smtClean="0"/>
              <a:t>PLoS</a:t>
            </a:r>
            <a:r>
              <a:rPr lang="en-US" sz="2000" dirty="0" smtClean="0"/>
              <a:t> One, </a:t>
            </a:r>
            <a:r>
              <a:rPr lang="en-US" sz="2000" b="1" dirty="0" smtClean="0"/>
              <a:t>5</a:t>
            </a:r>
            <a:r>
              <a:rPr lang="en-US" sz="2000" dirty="0" smtClean="0"/>
              <a:t>, e13080 (2010).</a:t>
            </a:r>
          </a:p>
          <a:p>
            <a:r>
              <a:rPr lang="en-US" sz="2000" dirty="0" smtClean="0"/>
              <a:t>J. Shulman, L. </a:t>
            </a:r>
            <a:r>
              <a:rPr lang="en-US" sz="2000" dirty="0" err="1" smtClean="0"/>
              <a:t>Seemann</a:t>
            </a:r>
            <a:r>
              <a:rPr lang="en-US" sz="2000" dirty="0" smtClean="0"/>
              <a:t>, and G.H. Gunaratne, “Effective Models of Periodically Driven Networks,“ Biophysical Journal </a:t>
            </a:r>
            <a:r>
              <a:rPr lang="en-US" sz="2000" b="1" dirty="0" smtClean="0"/>
              <a:t>101</a:t>
            </a:r>
            <a:r>
              <a:rPr lang="en-US" sz="2000" dirty="0" smtClean="0"/>
              <a:t>, 2563 (2011).</a:t>
            </a:r>
          </a:p>
          <a:p>
            <a:r>
              <a:rPr lang="en-US" sz="2000" dirty="0" smtClean="0"/>
              <a:t>J. Shulman, L. </a:t>
            </a:r>
            <a:r>
              <a:rPr lang="en-US" sz="2000" dirty="0" err="1" smtClean="0"/>
              <a:t>Seemann</a:t>
            </a:r>
            <a:r>
              <a:rPr lang="en-US" sz="2000" dirty="0" smtClean="0"/>
              <a:t>, G.W. Roman, and G.H. Gunaratne, “Effective Models for Gene Networks and their Applications, “ Biophysical Reviews and Letters </a:t>
            </a:r>
            <a:r>
              <a:rPr lang="en-US" sz="2000" b="1" dirty="0" smtClean="0"/>
              <a:t>7</a:t>
            </a:r>
            <a:r>
              <a:rPr lang="en-US" sz="2000" dirty="0" smtClean="0"/>
              <a:t>, 41 (2012).</a:t>
            </a:r>
          </a:p>
          <a:p>
            <a:r>
              <a:rPr lang="en-US" sz="2000" dirty="0" smtClean="0"/>
              <a:t>J. Shulman, A. Mo, K. Ryan, and G.H. Gunaratne, “Response Surfaces of Networks: Experimental Results,” UH preprint.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64490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3401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Overview</a:t>
            </a:r>
            <a:endParaRPr lang="en-US" sz="3200" dirty="0"/>
          </a:p>
        </p:txBody>
      </p:sp>
      <p:pic>
        <p:nvPicPr>
          <p:cNvPr id="4" name="Picture 3" descr="SleepNetwork.pd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2844" y="2466586"/>
            <a:ext cx="2821706" cy="2068700"/>
          </a:xfrm>
          <a:prstGeom prst="rect">
            <a:avLst/>
          </a:prstGeom>
        </p:spPr>
      </p:pic>
      <p:pic>
        <p:nvPicPr>
          <p:cNvPr id="5" name="Picture 4" descr="Surface1(24)A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526" y="2236964"/>
            <a:ext cx="2492428" cy="22983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5082884"/>
            <a:ext cx="8478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R</a:t>
            </a:r>
            <a:r>
              <a:rPr lang="en-US" sz="2400" dirty="0" smtClean="0">
                <a:solidFill>
                  <a:schemeClr val="tx2"/>
                </a:solidFill>
              </a:rPr>
              <a:t>esponse surfaces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Can be obtained experimentally</a:t>
            </a:r>
            <a:endParaRPr lang="en-US" sz="2400" dirty="0">
              <a:solidFill>
                <a:schemeClr val="tx2"/>
              </a:solidFill>
            </a:endParaRP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are smooth 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sz="2400" dirty="0" smtClean="0">
                <a:solidFill>
                  <a:schemeClr val="tx2"/>
                </a:solidFill>
              </a:rPr>
              <a:t>compute how to alter the cellular state</a:t>
            </a: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8" name="Picture 7" descr="Surface1(24)C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9624" y="2228367"/>
            <a:ext cx="2588455" cy="2390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1233" y="1028039"/>
            <a:ext cx="795874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C</a:t>
            </a:r>
            <a:r>
              <a:rPr lang="en-US" sz="2400" dirty="0" smtClean="0">
                <a:solidFill>
                  <a:schemeClr val="tx2"/>
                </a:solidFill>
              </a:rPr>
              <a:t>ellular state changes upon differentiation, course of disease, during sleep-wake cycle, etc.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Can we alter the state? 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6" name="Picture 5" descr="CellSchematic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393" y="2466586"/>
            <a:ext cx="1411525" cy="2314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3727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Altering the Cellular State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8007"/>
            <a:ext cx="8375420" cy="3251996"/>
          </a:xfrm>
        </p:spPr>
        <p:txBody>
          <a:bodyPr>
            <a:normAutofit lnSpcReduction="10000"/>
          </a:bodyPr>
          <a:lstStyle/>
          <a:p>
            <a:r>
              <a:rPr lang="en-US" sz="1800" dirty="0" smtClean="0">
                <a:solidFill>
                  <a:schemeClr val="tx2"/>
                </a:solidFill>
              </a:rPr>
              <a:t>Fibroblasts </a:t>
            </a:r>
            <a:r>
              <a:rPr lang="en-US" sz="1800" dirty="0" smtClean="0">
                <a:solidFill>
                  <a:schemeClr val="tx2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8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en-US" sz="1800" dirty="0" err="1" smtClean="0">
                <a:solidFill>
                  <a:schemeClr val="tx2"/>
                </a:solidFill>
              </a:rPr>
              <a:t>iPSC</a:t>
            </a:r>
            <a:r>
              <a:rPr lang="en-US" sz="1800" dirty="0">
                <a:solidFill>
                  <a:schemeClr val="tx2"/>
                </a:solidFill>
              </a:rPr>
              <a:t>:</a:t>
            </a:r>
            <a:r>
              <a:rPr lang="en-US" sz="1800" dirty="0" smtClean="0">
                <a:solidFill>
                  <a:schemeClr val="tx2"/>
                </a:solidFill>
              </a:rPr>
              <a:t> Oct3/4, Sox2, c-</a:t>
            </a:r>
            <a:r>
              <a:rPr lang="en-US" sz="1800" dirty="0" err="1" smtClean="0">
                <a:solidFill>
                  <a:schemeClr val="tx2"/>
                </a:solidFill>
              </a:rPr>
              <a:t>Myc</a:t>
            </a:r>
            <a:r>
              <a:rPr lang="en-US" sz="1800" dirty="0" smtClean="0">
                <a:solidFill>
                  <a:schemeClr val="tx2"/>
                </a:solidFill>
              </a:rPr>
              <a:t>, Klf4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				</a:t>
            </a:r>
            <a:r>
              <a:rPr lang="en-US" sz="1600" dirty="0" smtClean="0">
                <a:solidFill>
                  <a:srgbClr val="FF0000"/>
                </a:solidFill>
              </a:rPr>
              <a:t>(Takahashi and Yamanaka, 2006)</a:t>
            </a:r>
          </a:p>
          <a:p>
            <a:r>
              <a:rPr lang="en-US" sz="1800" dirty="0" smtClean="0">
                <a:solidFill>
                  <a:srgbClr val="1F497D"/>
                </a:solidFill>
              </a:rPr>
              <a:t>Fibroblasts </a:t>
            </a:r>
            <a:r>
              <a:rPr lang="en-US" sz="1800" dirty="0" smtClean="0">
                <a:solidFill>
                  <a:srgbClr val="1F497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800" dirty="0">
                <a:solidFill>
                  <a:srgbClr val="1F497D"/>
                </a:solidFill>
                <a:sym typeface="Wingdings"/>
              </a:rPr>
              <a:t> </a:t>
            </a:r>
            <a:r>
              <a:rPr lang="en-US" sz="1800" dirty="0" err="1" smtClean="0">
                <a:solidFill>
                  <a:srgbClr val="1F497D"/>
                </a:solidFill>
              </a:rPr>
              <a:t>cardiomyocytes</a:t>
            </a:r>
            <a:r>
              <a:rPr lang="en-US" sz="1800" dirty="0" smtClean="0">
                <a:solidFill>
                  <a:srgbClr val="1F497D"/>
                </a:solidFill>
              </a:rPr>
              <a:t>: Gata4, Mef2c, Tbx5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			</a:t>
            </a:r>
            <a:r>
              <a:rPr lang="en-US" sz="1600" dirty="0" smtClean="0">
                <a:solidFill>
                  <a:srgbClr val="FF0000"/>
                </a:solidFill>
              </a:rPr>
              <a:t>(</a:t>
            </a:r>
            <a:r>
              <a:rPr lang="en-US" sz="1600" dirty="0" err="1" smtClean="0">
                <a:solidFill>
                  <a:srgbClr val="FF0000"/>
                </a:solidFill>
              </a:rPr>
              <a:t>Ieda</a:t>
            </a:r>
            <a:r>
              <a:rPr lang="en-US" sz="1600" dirty="0" smtClean="0">
                <a:solidFill>
                  <a:srgbClr val="FF0000"/>
                </a:solidFill>
              </a:rPr>
              <a:t> et al., 2010)</a:t>
            </a:r>
          </a:p>
          <a:p>
            <a:r>
              <a:rPr lang="en-US" sz="1800" dirty="0" smtClean="0">
                <a:solidFill>
                  <a:srgbClr val="1F497D"/>
                </a:solidFill>
              </a:rPr>
              <a:t>Pancreatic cells </a:t>
            </a:r>
            <a:r>
              <a:rPr lang="en-US" sz="1800" dirty="0" smtClean="0">
                <a:solidFill>
                  <a:srgbClr val="1F497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800" dirty="0" smtClean="0">
                <a:solidFill>
                  <a:srgbClr val="1F497D"/>
                </a:solidFill>
              </a:rPr>
              <a:t>functional β cells: Neurogenin3, Pdx1, </a:t>
            </a:r>
            <a:r>
              <a:rPr lang="en-US" sz="1800" dirty="0" err="1" smtClean="0">
                <a:solidFill>
                  <a:srgbClr val="1F497D"/>
                </a:solidFill>
              </a:rPr>
              <a:t>Mafa</a:t>
            </a:r>
            <a:endParaRPr lang="en-US" sz="1800" dirty="0" smtClean="0">
              <a:solidFill>
                <a:srgbClr val="1F497D"/>
              </a:solidFill>
            </a:endParaRP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				</a:t>
            </a:r>
            <a:r>
              <a:rPr lang="en-US" sz="1600" dirty="0" smtClean="0">
                <a:solidFill>
                  <a:srgbClr val="FF0000"/>
                </a:solidFill>
              </a:rPr>
              <a:t>(</a:t>
            </a:r>
            <a:r>
              <a:rPr lang="en-US" sz="1600" dirty="0" err="1" smtClean="0">
                <a:solidFill>
                  <a:srgbClr val="FF0000"/>
                </a:solidFill>
              </a:rPr>
              <a:t>Baeyens</a:t>
            </a:r>
            <a:r>
              <a:rPr lang="en-US" sz="1600" dirty="0" smtClean="0">
                <a:solidFill>
                  <a:srgbClr val="FF0000"/>
                </a:solidFill>
              </a:rPr>
              <a:t> et al., 2005)</a:t>
            </a:r>
          </a:p>
          <a:p>
            <a:r>
              <a:rPr lang="en-US" sz="1800" dirty="0" smtClean="0">
                <a:solidFill>
                  <a:srgbClr val="1F497D"/>
                </a:solidFill>
              </a:rPr>
              <a:t>Fibroblasts </a:t>
            </a:r>
            <a:r>
              <a:rPr lang="en-US" sz="1800" dirty="0" smtClean="0">
                <a:solidFill>
                  <a:srgbClr val="1F497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800" dirty="0" smtClean="0">
                <a:solidFill>
                  <a:srgbClr val="1F497D"/>
                </a:solidFill>
              </a:rPr>
              <a:t>liver cells: Gata4, Hnf1 , Foxa3, p17</a:t>
            </a:r>
            <a:r>
              <a:rPr lang="en-US" sz="1800" baseline="30000" dirty="0" smtClean="0">
                <a:solidFill>
                  <a:srgbClr val="1F497D"/>
                </a:solidFill>
              </a:rPr>
              <a:t>Arf</a:t>
            </a:r>
          </a:p>
          <a:p>
            <a:pPr marL="0" indent="0">
              <a:buNone/>
            </a:pPr>
            <a:r>
              <a:rPr lang="en-US" sz="1800" baseline="30000" dirty="0"/>
              <a:t>	</a:t>
            </a:r>
            <a:r>
              <a:rPr lang="en-US" sz="1800" baseline="30000" dirty="0" smtClean="0"/>
              <a:t>				</a:t>
            </a:r>
            <a:r>
              <a:rPr lang="en-US" sz="1600" dirty="0" smtClean="0">
                <a:solidFill>
                  <a:srgbClr val="FF0000"/>
                </a:solidFill>
              </a:rPr>
              <a:t>(Huang et al., 2011)</a:t>
            </a:r>
            <a:endParaRPr lang="en-US" sz="1600" baseline="30000" dirty="0" smtClean="0">
              <a:solidFill>
                <a:srgbClr val="FF0000"/>
              </a:solidFill>
            </a:endParaRPr>
          </a:p>
          <a:p>
            <a:r>
              <a:rPr lang="en-US" sz="1800" dirty="0" smtClean="0">
                <a:solidFill>
                  <a:srgbClr val="1F497D"/>
                </a:solidFill>
              </a:rPr>
              <a:t>Fibroblasts </a:t>
            </a:r>
            <a:r>
              <a:rPr lang="en-US" sz="1800" dirty="0" smtClean="0">
                <a:solidFill>
                  <a:srgbClr val="1F497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800" dirty="0">
                <a:solidFill>
                  <a:srgbClr val="1F497D"/>
                </a:solidFill>
                <a:sym typeface="Wingdings"/>
              </a:rPr>
              <a:t> </a:t>
            </a:r>
            <a:r>
              <a:rPr lang="en-US" sz="1800" dirty="0" smtClean="0">
                <a:solidFill>
                  <a:srgbClr val="1F497D"/>
                </a:solidFill>
              </a:rPr>
              <a:t>neurons: Ascl1, Brn2, Myt1l</a:t>
            </a:r>
          </a:p>
          <a:p>
            <a:pPr marL="0" indent="0">
              <a:buNone/>
            </a:pPr>
            <a:r>
              <a:rPr lang="en-US" sz="1800" baseline="30000" dirty="0"/>
              <a:t>	</a:t>
            </a:r>
            <a:r>
              <a:rPr lang="en-US" sz="1800" baseline="30000" dirty="0" smtClean="0"/>
              <a:t>				</a:t>
            </a:r>
            <a:r>
              <a:rPr lang="en-US" sz="1600" dirty="0" smtClean="0">
                <a:solidFill>
                  <a:srgbClr val="FF0000"/>
                </a:solidFill>
              </a:rPr>
              <a:t>(</a:t>
            </a:r>
            <a:r>
              <a:rPr lang="en-US" sz="1600" dirty="0" err="1" smtClean="0">
                <a:solidFill>
                  <a:srgbClr val="FF0000"/>
                </a:solidFill>
              </a:rPr>
              <a:t>Vierbuchen</a:t>
            </a:r>
            <a:r>
              <a:rPr lang="en-US" sz="1600" dirty="0" smtClean="0">
                <a:solidFill>
                  <a:srgbClr val="FF0000"/>
                </a:solidFill>
              </a:rPr>
              <a:t> et al., 2010)</a:t>
            </a:r>
            <a:endParaRPr lang="en-US" sz="1600" baseline="30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4160188"/>
            <a:ext cx="83754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The biomolecules used are Transcription Factors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Groups are identified by analyzing all possibly relevant TFs, individually and in combination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Experiments are done in culture; conversion rates are low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1F497D"/>
                </a:solidFill>
              </a:rPr>
              <a:t>O</a:t>
            </a:r>
            <a:r>
              <a:rPr lang="en-US" sz="2400" dirty="0" smtClean="0">
                <a:solidFill>
                  <a:srgbClr val="1F497D"/>
                </a:solidFill>
              </a:rPr>
              <a:t>ptimal level of up/down-regulation is not known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Modifying biological processes?</a:t>
            </a:r>
          </a:p>
          <a:p>
            <a:pPr marL="342900" indent="-342900"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867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411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Sleep Deprivation in </a:t>
            </a:r>
            <a:r>
              <a:rPr lang="en-US" sz="3200" i="1" dirty="0" smtClean="0"/>
              <a:t>Drosophila</a:t>
            </a:r>
            <a:r>
              <a:rPr lang="en-US" sz="3200" dirty="0" smtClean="0"/>
              <a:t> </a:t>
            </a:r>
            <a:r>
              <a:rPr lang="en-US" sz="1778" dirty="0" smtClean="0">
                <a:solidFill>
                  <a:srgbClr val="FF0000"/>
                </a:solidFill>
              </a:rPr>
              <a:t>(Zimmermann </a:t>
            </a:r>
            <a:r>
              <a:rPr lang="en-US" sz="1778" dirty="0" err="1" smtClean="0">
                <a:solidFill>
                  <a:srgbClr val="FF0000"/>
                </a:solidFill>
              </a:rPr>
              <a:t>et.al</a:t>
            </a:r>
            <a:r>
              <a:rPr lang="en-US" sz="1778" dirty="0" smtClean="0">
                <a:solidFill>
                  <a:srgbClr val="FF0000"/>
                </a:solidFill>
              </a:rPr>
              <a:t>., 2006)</a:t>
            </a:r>
            <a:endParaRPr lang="en-US" sz="1778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18748"/>
            <a:ext cx="3979460" cy="5475678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T</a:t>
            </a:r>
            <a:r>
              <a:rPr lang="en-US" sz="2400" dirty="0" smtClean="0">
                <a:solidFill>
                  <a:schemeClr val="tx2"/>
                </a:solidFill>
              </a:rPr>
              <a:t>raumatic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Quantifiable behavioral changes: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Shorter sleep latency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Longer sleep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Increased arousal threshold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Lower associative learning</a:t>
            </a:r>
            <a:endParaRPr lang="en-US" sz="2400" dirty="0" smtClean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2"/>
                </a:solidFill>
              </a:rPr>
              <a:t>There is a homeostatic network to prevent trauma </a:t>
            </a:r>
            <a:endParaRPr lang="en-US" sz="2400" dirty="0" smtClean="0">
              <a:solidFill>
                <a:schemeClr val="tx2"/>
              </a:solidFill>
            </a:endParaRPr>
          </a:p>
          <a:p>
            <a:r>
              <a:rPr lang="en-US" sz="2400" dirty="0" smtClean="0">
                <a:solidFill>
                  <a:schemeClr val="tx2"/>
                </a:solidFill>
              </a:rPr>
              <a:t>Genetics: up/down regulates 159 genes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Goal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Genetically move the head </a:t>
            </a:r>
            <a:r>
              <a:rPr lang="en-US" sz="2000" dirty="0" err="1">
                <a:solidFill>
                  <a:schemeClr val="tx2"/>
                </a:solidFill>
              </a:rPr>
              <a:t>transcriptome</a:t>
            </a:r>
            <a:r>
              <a:rPr lang="en-US" sz="2000" dirty="0">
                <a:solidFill>
                  <a:schemeClr val="tx2"/>
                </a:solidFill>
              </a:rPr>
              <a:t> to a sleep</a:t>
            </a:r>
            <a:r>
              <a:rPr lang="en-US" sz="2000" dirty="0" smtClean="0">
                <a:solidFill>
                  <a:schemeClr val="tx2"/>
                </a:solidFill>
              </a:rPr>
              <a:t>-deprived-like state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Control only a set of “master” nodes; e.g., transcription factors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5053" y="535184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Drosophil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2947" y="1118748"/>
            <a:ext cx="2259212" cy="1693240"/>
          </a:xfrm>
          <a:prstGeom prst="rect">
            <a:avLst/>
          </a:prstGeom>
        </p:spPr>
      </p:pic>
      <p:pic>
        <p:nvPicPr>
          <p:cNvPr id="6" name="Picture 5" descr="SleepNetwork1.p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5240" y="3217198"/>
            <a:ext cx="3331300" cy="2442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465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Alter a State with “Master” Nodes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02835"/>
            <a:ext cx="5238957" cy="193568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master nodes?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Level of up/down regulation?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If so </a:t>
            </a:r>
            <a:r>
              <a:rPr lang="en-US" sz="2400" dirty="0" smtClean="0">
                <a:solidFill>
                  <a:schemeClr val="tx2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400" dirty="0" smtClean="0">
                <a:solidFill>
                  <a:schemeClr val="tx2"/>
                </a:solidFill>
                <a:sym typeface="Wingdings"/>
              </a:rPr>
              <a:t>reduced dimensionality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Defines response surfaces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6" name="Picture 5" descr="SleepNetwork3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146" y="1164103"/>
            <a:ext cx="3775283" cy="2681625"/>
          </a:xfrm>
          <a:prstGeom prst="rect">
            <a:avLst/>
          </a:prstGeom>
        </p:spPr>
      </p:pic>
      <p:pic>
        <p:nvPicPr>
          <p:cNvPr id="5" name="Picture 4" descr="Surface1(24)A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8515" y="1055714"/>
            <a:ext cx="3128285" cy="2884660"/>
          </a:xfrm>
          <a:prstGeom prst="rect">
            <a:avLst/>
          </a:prstGeom>
        </p:spPr>
      </p:pic>
      <p:pic>
        <p:nvPicPr>
          <p:cNvPr id="7" name="Picture 6" descr="Form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892" y="4202835"/>
            <a:ext cx="1541582" cy="306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Example: Nonlinear Electrical Circuit</a:t>
            </a:r>
            <a:endParaRPr lang="en-US" sz="3200" dirty="0"/>
          </a:p>
        </p:txBody>
      </p:sp>
      <p:pic>
        <p:nvPicPr>
          <p:cNvPr id="8" name="Picture 7" descr="FET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7652" y="2636314"/>
            <a:ext cx="2020081" cy="1224675"/>
          </a:xfrm>
          <a:prstGeom prst="rect">
            <a:avLst/>
          </a:prstGeom>
        </p:spPr>
      </p:pic>
      <p:pic>
        <p:nvPicPr>
          <p:cNvPr id="10" name="Picture 9" descr="CircuitNetwork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419" y="1156715"/>
            <a:ext cx="2886069" cy="2040379"/>
          </a:xfrm>
          <a:prstGeom prst="rect">
            <a:avLst/>
          </a:prstGeom>
        </p:spPr>
      </p:pic>
      <p:pic>
        <p:nvPicPr>
          <p:cNvPr id="4" name="Picture 3" descr="ElectricalCircuit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637" y="3129810"/>
            <a:ext cx="3194664" cy="2716500"/>
          </a:xfrm>
          <a:prstGeom prst="rect">
            <a:avLst/>
          </a:prstGeom>
        </p:spPr>
      </p:pic>
      <p:pic>
        <p:nvPicPr>
          <p:cNvPr id="5" name="Picture 4" descr="IvsV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5446" y="3860989"/>
            <a:ext cx="2399067" cy="24346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49093" y="1295519"/>
            <a:ext cx="452870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Gene levels </a:t>
            </a:r>
            <a:r>
              <a:rPr lang="en-US" sz="2400" dirty="0" smtClean="0">
                <a:solidFill>
                  <a:srgbClr val="1F497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400" dirty="0" smtClean="0">
                <a:solidFill>
                  <a:srgbClr val="1F497D"/>
                </a:solidFill>
              </a:rPr>
              <a:t> Node potentials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Interactions </a:t>
            </a:r>
            <a:r>
              <a:rPr lang="en-US" sz="2400" dirty="0">
                <a:solidFill>
                  <a:srgbClr val="1F497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400" dirty="0">
                <a:solidFill>
                  <a:srgbClr val="1F497D"/>
                </a:solidFill>
              </a:rPr>
              <a:t> </a:t>
            </a:r>
            <a:r>
              <a:rPr lang="en-US" sz="2400" dirty="0" smtClean="0">
                <a:solidFill>
                  <a:srgbClr val="1F497D"/>
                </a:solidFill>
              </a:rPr>
              <a:t>currents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Knockout </a:t>
            </a:r>
            <a:r>
              <a:rPr lang="en-US" sz="2400" dirty="0" smtClean="0">
                <a:solidFill>
                  <a:srgbClr val="1F497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400" dirty="0" smtClean="0">
                <a:solidFill>
                  <a:srgbClr val="1F497D"/>
                </a:solidFill>
              </a:rPr>
              <a:t> Ground the node</a:t>
            </a:r>
            <a:endParaRPr lang="en-US" sz="2400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302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Formulation</a:t>
            </a:r>
            <a:endParaRPr lang="en-US" sz="3200" dirty="0"/>
          </a:p>
        </p:txBody>
      </p:sp>
      <p:pic>
        <p:nvPicPr>
          <p:cNvPr id="5" name="Picture 4" descr="ECSurfaceA.ti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4899" y="1089281"/>
            <a:ext cx="4204659" cy="3258156"/>
          </a:xfrm>
          <a:prstGeom prst="rect">
            <a:avLst/>
          </a:prstGeom>
        </p:spPr>
      </p:pic>
      <p:pic>
        <p:nvPicPr>
          <p:cNvPr id="6" name="Picture 5" descr="CircuitNetwork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89" y="1183735"/>
            <a:ext cx="3199281" cy="2261813"/>
          </a:xfrm>
          <a:prstGeom prst="rect">
            <a:avLst/>
          </a:prstGeom>
        </p:spPr>
      </p:pic>
      <p:pic>
        <p:nvPicPr>
          <p:cNvPr id="7" name="Picture 6" descr="ECSurfaceB.t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657" y="1116707"/>
            <a:ext cx="4204659" cy="3258156"/>
          </a:xfrm>
          <a:prstGeom prst="rect">
            <a:avLst/>
          </a:prstGeom>
        </p:spPr>
      </p:pic>
      <p:pic>
        <p:nvPicPr>
          <p:cNvPr id="8" name="Picture 7" descr="ECSurfaceC.ti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657" y="1116707"/>
            <a:ext cx="4204659" cy="3258156"/>
          </a:xfrm>
          <a:prstGeom prst="rect">
            <a:avLst/>
          </a:prstGeom>
        </p:spPr>
      </p:pic>
      <p:pic>
        <p:nvPicPr>
          <p:cNvPr id="9" name="Picture 8" descr="ECSurfaceD.ti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4899" y="1094101"/>
            <a:ext cx="4201901" cy="32614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8189" y="3801972"/>
            <a:ext cx="3703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Master Variables: {X</a:t>
            </a:r>
            <a:r>
              <a:rPr lang="en-US" baseline="-25000" dirty="0">
                <a:solidFill>
                  <a:schemeClr val="tx2"/>
                </a:solidFill>
              </a:rPr>
              <a:t>1</a:t>
            </a:r>
            <a:r>
              <a:rPr lang="en-US" dirty="0">
                <a:solidFill>
                  <a:schemeClr val="tx2"/>
                </a:solidFill>
              </a:rPr>
              <a:t>, X</a:t>
            </a:r>
            <a:r>
              <a:rPr lang="en-US" baseline="-25000" dirty="0">
                <a:solidFill>
                  <a:schemeClr val="tx2"/>
                </a:solidFill>
              </a:rPr>
              <a:t>2</a:t>
            </a:r>
            <a:r>
              <a:rPr lang="en-US" dirty="0" smtClean="0">
                <a:solidFill>
                  <a:schemeClr val="tx2"/>
                </a:solidFill>
              </a:rPr>
              <a:t>, X</a:t>
            </a:r>
            <a:r>
              <a:rPr lang="en-US" baseline="-25000" dirty="0" smtClean="0">
                <a:solidFill>
                  <a:schemeClr val="tx2"/>
                </a:solidFill>
              </a:rPr>
              <a:t>3</a:t>
            </a:r>
            <a:r>
              <a:rPr lang="en-US" dirty="0" smtClean="0">
                <a:solidFill>
                  <a:schemeClr val="tx2"/>
                </a:solidFill>
              </a:rPr>
              <a:t>, X</a:t>
            </a:r>
            <a:r>
              <a:rPr lang="en-US" baseline="-25000" dirty="0">
                <a:solidFill>
                  <a:schemeClr val="tx2"/>
                </a:solidFill>
              </a:rPr>
              <a:t>4</a:t>
            </a:r>
            <a:r>
              <a:rPr lang="en-US" dirty="0" smtClean="0">
                <a:solidFill>
                  <a:schemeClr val="tx2"/>
                </a:solidFill>
              </a:rPr>
              <a:t>}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Slaved Variables:  {</a:t>
            </a:r>
            <a:r>
              <a:rPr lang="en-US" dirty="0" smtClean="0">
                <a:solidFill>
                  <a:schemeClr val="tx2"/>
                </a:solidFill>
              </a:rPr>
              <a:t>x</a:t>
            </a:r>
            <a:r>
              <a:rPr lang="en-US" baseline="-25000" dirty="0">
                <a:solidFill>
                  <a:schemeClr val="tx2"/>
                </a:solidFill>
              </a:rPr>
              <a:t>5</a:t>
            </a:r>
            <a:r>
              <a:rPr lang="en-US" dirty="0" smtClean="0">
                <a:solidFill>
                  <a:schemeClr val="tx2"/>
                </a:solidFill>
              </a:rPr>
              <a:t>, x</a:t>
            </a:r>
            <a:r>
              <a:rPr lang="en-US" baseline="-25000" dirty="0">
                <a:solidFill>
                  <a:schemeClr val="tx2"/>
                </a:solidFill>
              </a:rPr>
              <a:t>6</a:t>
            </a:r>
            <a:r>
              <a:rPr lang="en-US" dirty="0" smtClean="0">
                <a:solidFill>
                  <a:schemeClr val="tx2"/>
                </a:solidFill>
              </a:rPr>
              <a:t>,</a:t>
            </a:r>
            <a:r>
              <a:rPr lang="en-US" dirty="0">
                <a:solidFill>
                  <a:schemeClr val="tx2"/>
                </a:solidFill>
              </a:rPr>
              <a:t>…...., </a:t>
            </a:r>
            <a:r>
              <a:rPr lang="en-US" dirty="0" smtClean="0">
                <a:solidFill>
                  <a:schemeClr val="tx2"/>
                </a:solidFill>
              </a:rPr>
              <a:t>x</a:t>
            </a:r>
            <a:r>
              <a:rPr lang="en-US" baseline="-25000" dirty="0" smtClean="0">
                <a:solidFill>
                  <a:schemeClr val="tx2"/>
                </a:solidFill>
              </a:rPr>
              <a:t>16</a:t>
            </a:r>
            <a:r>
              <a:rPr lang="en-US" dirty="0" smtClean="0">
                <a:solidFill>
                  <a:schemeClr val="tx2"/>
                </a:solidFill>
              </a:rPr>
              <a:t>}</a:t>
            </a:r>
            <a:endParaRPr lang="en-US" dirty="0">
              <a:solidFill>
                <a:schemeClr val="tx2"/>
              </a:solidFill>
            </a:endParaRPr>
          </a:p>
          <a:p>
            <a:endParaRPr lang="en-US" dirty="0"/>
          </a:p>
        </p:txBody>
      </p:sp>
      <p:pic>
        <p:nvPicPr>
          <p:cNvPr id="13" name="Picture 12" descr="ResponsePlane.pdf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5189164"/>
            <a:ext cx="2937457" cy="574834"/>
          </a:xfrm>
          <a:prstGeom prst="rect">
            <a:avLst/>
          </a:prstGeom>
        </p:spPr>
      </p:pic>
      <p:pic>
        <p:nvPicPr>
          <p:cNvPr id="14" name="Picture 13" descr="MasterRelns.pdf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230" y="4920842"/>
            <a:ext cx="4061623" cy="1083099"/>
          </a:xfrm>
          <a:prstGeom prst="rect">
            <a:avLst/>
          </a:prstGeom>
        </p:spPr>
      </p:pic>
      <p:pic>
        <p:nvPicPr>
          <p:cNvPr id="3" name="Picture 2" descr="Form2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25302"/>
            <a:ext cx="1358168" cy="27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96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9303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Quantitative Validation</a:t>
            </a:r>
            <a:endParaRPr lang="en-US" sz="3200" dirty="0"/>
          </a:p>
        </p:txBody>
      </p:sp>
      <p:pic>
        <p:nvPicPr>
          <p:cNvPr id="5" name="Picture 4" descr="CircuitNetwork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65" y="1275734"/>
            <a:ext cx="2995764" cy="2117932"/>
          </a:xfrm>
          <a:prstGeom prst="rect">
            <a:avLst/>
          </a:prstGeom>
        </p:spPr>
      </p:pic>
      <p:pic>
        <p:nvPicPr>
          <p:cNvPr id="6" name="Picture 5" descr="ECSurfaceC.t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65" y="3295564"/>
            <a:ext cx="3175039" cy="24603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26112" y="1275734"/>
            <a:ext cx="4860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Differences between surface and plane: mean=22 mV; max=89 mV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Double knockouts: mean=20 mV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Triple KOs: mean=28 mV;</a:t>
            </a:r>
            <a:endParaRPr lang="en-US" sz="2000" dirty="0"/>
          </a:p>
        </p:txBody>
      </p:sp>
      <p:pic>
        <p:nvPicPr>
          <p:cNvPr id="8" name="Picture 7" descr="CircuitErrors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112" y="3295564"/>
            <a:ext cx="3265238" cy="266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94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5585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Altering the State</a:t>
            </a:r>
            <a:endParaRPr lang="en-US" sz="3200" dirty="0"/>
          </a:p>
        </p:txBody>
      </p:sp>
      <p:pic>
        <p:nvPicPr>
          <p:cNvPr id="4" name="Picture 3" descr="ECSurface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696" y="1229333"/>
            <a:ext cx="3549346" cy="2974812"/>
          </a:xfrm>
          <a:prstGeom prst="rect">
            <a:avLst/>
          </a:prstGeom>
        </p:spPr>
      </p:pic>
      <p:pic>
        <p:nvPicPr>
          <p:cNvPr id="5" name="Picture 4" descr="CircuitNetwork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204145"/>
            <a:ext cx="3012045" cy="2129442"/>
          </a:xfrm>
          <a:prstGeom prst="rect">
            <a:avLst/>
          </a:prstGeom>
        </p:spPr>
      </p:pic>
      <p:pic>
        <p:nvPicPr>
          <p:cNvPr id="3" name="Picture 2" descr="Distanc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428" y="2423088"/>
            <a:ext cx="2747865" cy="733688"/>
          </a:xfrm>
          <a:prstGeom prst="rect">
            <a:avLst/>
          </a:prstGeom>
        </p:spPr>
      </p:pic>
      <p:pic>
        <p:nvPicPr>
          <p:cNvPr id="6" name="Picture 5" descr="ECSurfaceF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05" y="1229333"/>
            <a:ext cx="3688537" cy="3091472"/>
          </a:xfrm>
          <a:prstGeom prst="rect">
            <a:avLst/>
          </a:prstGeom>
        </p:spPr>
      </p:pic>
      <p:pic>
        <p:nvPicPr>
          <p:cNvPr id="7" name="Picture 6" descr="WeightedDistance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428" y="2423088"/>
            <a:ext cx="3427811" cy="7430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64556" y="3950926"/>
            <a:ext cx="42222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Externally set the master nodes to the values defined by the projection of X(</a:t>
            </a:r>
            <a:r>
              <a:rPr lang="en-US" sz="2400" dirty="0" err="1" smtClean="0">
                <a:solidFill>
                  <a:srgbClr val="1F497D"/>
                </a:solidFill>
              </a:rPr>
              <a:t>λ</a:t>
            </a:r>
            <a:r>
              <a:rPr lang="en-US" sz="2400" dirty="0" smtClean="0">
                <a:solidFill>
                  <a:srgbClr val="1F497D"/>
                </a:solidFill>
              </a:rPr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1F497D"/>
                </a:solidFill>
              </a:rPr>
              <a:t>Network will change the slave nodes</a:t>
            </a:r>
            <a:endParaRPr lang="en-US" sz="24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74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4738</TotalTime>
  <Words>716</Words>
  <Application>Microsoft Macintosh PowerPoint</Application>
  <PresentationFormat>On-screen Show (4:3)</PresentationFormat>
  <Paragraphs>102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Response Surfaces of Gene Networks</vt:lpstr>
      <vt:lpstr>Overview</vt:lpstr>
      <vt:lpstr>Altering the Cellular State</vt:lpstr>
      <vt:lpstr>Sleep Deprivation in Drosophila (Zimmermann et.al., 2006)</vt:lpstr>
      <vt:lpstr>Alter a State with “Master” Nodes</vt:lpstr>
      <vt:lpstr>Example: Nonlinear Electrical Circuit</vt:lpstr>
      <vt:lpstr>Formulation</vt:lpstr>
      <vt:lpstr>Quantitative Validation</vt:lpstr>
      <vt:lpstr>Altering the State</vt:lpstr>
      <vt:lpstr>If Z is Far from the Response Surface</vt:lpstr>
      <vt:lpstr>Application: O2-Deprivation Network of E.coli</vt:lpstr>
      <vt:lpstr>Application: O2-Deprivation Network of E.coli</vt:lpstr>
      <vt:lpstr>Application: DREAM5 Network Interference Challenge</vt:lpstr>
      <vt:lpstr>Conclusions</vt:lpstr>
      <vt:lpstr>Putting Flies to Sleep: Genetics </vt:lpstr>
      <vt:lpstr>Bistability</vt:lpstr>
      <vt:lpstr>Sleep Homeostatis: Behavior </vt:lpstr>
      <vt:lpstr>Selecting Master Nodes</vt:lpstr>
      <vt:lpstr>Publications</vt:lpstr>
    </vt:vector>
  </TitlesOfParts>
  <Company>University of Houston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Solution Surfaces of Genetic Networks</dc:title>
  <dc:creator>System Manager</dc:creator>
  <cp:lastModifiedBy>SAS IT</cp:lastModifiedBy>
  <cp:revision>166</cp:revision>
  <dcterms:created xsi:type="dcterms:W3CDTF">2012-08-24T21:46:09Z</dcterms:created>
  <dcterms:modified xsi:type="dcterms:W3CDTF">2015-05-04T20:36:26Z</dcterms:modified>
</cp:coreProperties>
</file>